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92" r:id="rId2"/>
  </p:sldMasterIdLst>
  <p:notesMasterIdLst>
    <p:notesMasterId r:id="rId39"/>
  </p:notesMasterIdLst>
  <p:handoutMasterIdLst>
    <p:handoutMasterId r:id="rId40"/>
  </p:handoutMasterIdLst>
  <p:sldIdLst>
    <p:sldId id="380" r:id="rId3"/>
    <p:sldId id="288" r:id="rId4"/>
    <p:sldId id="902" r:id="rId5"/>
    <p:sldId id="479" r:id="rId6"/>
    <p:sldId id="482" r:id="rId7"/>
    <p:sldId id="481" r:id="rId8"/>
    <p:sldId id="484" r:id="rId9"/>
    <p:sldId id="480" r:id="rId10"/>
    <p:sldId id="485" r:id="rId11"/>
    <p:sldId id="486" r:id="rId12"/>
    <p:sldId id="487" r:id="rId13"/>
    <p:sldId id="488" r:id="rId14"/>
    <p:sldId id="489" r:id="rId15"/>
    <p:sldId id="490" r:id="rId16"/>
    <p:sldId id="491" r:id="rId17"/>
    <p:sldId id="466" r:id="rId18"/>
    <p:sldId id="492" r:id="rId19"/>
    <p:sldId id="468" r:id="rId20"/>
    <p:sldId id="494" r:id="rId21"/>
    <p:sldId id="495" r:id="rId22"/>
    <p:sldId id="469" r:id="rId23"/>
    <p:sldId id="496" r:id="rId24"/>
    <p:sldId id="498" r:id="rId25"/>
    <p:sldId id="497" r:id="rId26"/>
    <p:sldId id="257" r:id="rId27"/>
    <p:sldId id="306" r:id="rId28"/>
    <p:sldId id="286" r:id="rId29"/>
    <p:sldId id="302" r:id="rId30"/>
    <p:sldId id="291" r:id="rId31"/>
    <p:sldId id="299" r:id="rId32"/>
    <p:sldId id="307" r:id="rId33"/>
    <p:sldId id="499" r:id="rId34"/>
    <p:sldId id="500" r:id="rId35"/>
    <p:sldId id="501" r:id="rId36"/>
    <p:sldId id="502" r:id="rId37"/>
    <p:sldId id="258" r:id="rId38"/>
  </p:sldIdLst>
  <p:sldSz cx="9144000" cy="6858000" type="screen4x3"/>
  <p:notesSz cx="6888163" cy="10018713"/>
  <p:custDataLst>
    <p:tags r:id="rId41"/>
  </p:custDataLst>
  <p:defaultTextStyle>
    <a:defPPr>
      <a:defRPr lang="de-DE"/>
    </a:defPPr>
    <a:lvl1pPr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o" initials="S" lastIdx="56" clrIdx="0"/>
  <p:cmAuthor id="2" name="Stefano Ravara" initials="SR" lastIdx="6" clrIdx="1"/>
  <p:cmAuthor id="3" name="Cesare Buffone" initials="CB" lastIdx="1" clrIdx="2">
    <p:extLst>
      <p:ext uri="{19B8F6BF-5375-455C-9EA6-DF929625EA0E}">
        <p15:presenceInfo xmlns="" xmlns:p15="http://schemas.microsoft.com/office/powerpoint/2012/main" userId="a805d80297b50fc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81BB26"/>
    <a:srgbClr val="C7AC02"/>
    <a:srgbClr val="81BC26"/>
    <a:srgbClr val="C6AB02"/>
    <a:srgbClr val="CAAE02"/>
    <a:srgbClr val="0095D9"/>
    <a:srgbClr val="FFFFCC"/>
    <a:srgbClr val="7F7F7F"/>
    <a:srgbClr val="3EAE49"/>
    <a:srgbClr val="15B7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Stile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ile chiaro 1 - Colore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2DE63D5-997A-4646-A377-4702673A728D}" styleName="Stile chiaro 2 - Color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D083AE6-46FA-4A59-8FB0-9F97EB10719F}" styleName="Stile chiaro 3 - Colore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B344D84-9AFB-497E-A393-DC336BA19D2E}" styleName="Stile medio 3 - Color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Stile chiaro 3 - Color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Stile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8603FDC-E32A-4AB5-989C-0864C3EAD2B8}" styleName="Stile con tema 2 - Color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Stile scuro 1 - Colore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Stile scuro 2 - Colore 5/Color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Stile con tema 1 - Color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ile chiaro 1 - Color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ile chiaro 1 - Color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Stile chiaro 1 - Colore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6433" autoAdjust="0"/>
  </p:normalViewPr>
  <p:slideViewPr>
    <p:cSldViewPr>
      <p:cViewPr varScale="1">
        <p:scale>
          <a:sx n="113" d="100"/>
          <a:sy n="113" d="100"/>
        </p:scale>
        <p:origin x="-150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92ACB9-4FC3-4ECE-A878-1BF2BE83F65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C0CBFCA-433B-45F1-AE75-8439CFD43854}">
      <dgm:prSet phldrT="[Testo]"/>
      <dgm:spPr>
        <a:solidFill>
          <a:srgbClr val="EFB557"/>
        </a:solidFill>
      </dgm:spPr>
      <dgm:t>
        <a:bodyPr/>
        <a:lstStyle/>
        <a:p>
          <a:r>
            <a:rPr lang="en-GB" b="1" noProof="0" dirty="0"/>
            <a:t>Training of participating  restaurateurs</a:t>
          </a:r>
        </a:p>
      </dgm:t>
    </dgm:pt>
    <dgm:pt modelId="{E0DD3E56-FE0A-4051-900A-C46329F206A2}" type="parTrans" cxnId="{2AA7FD11-D05A-41CA-8ADF-0786614192BE}">
      <dgm:prSet/>
      <dgm:spPr/>
      <dgm:t>
        <a:bodyPr/>
        <a:lstStyle/>
        <a:p>
          <a:endParaRPr lang="it-IT"/>
        </a:p>
      </dgm:t>
    </dgm:pt>
    <dgm:pt modelId="{1D3298BB-874F-4B44-B087-308DD8C12C92}" type="sibTrans" cxnId="{2AA7FD11-D05A-41CA-8ADF-0786614192BE}">
      <dgm:prSet/>
      <dgm:spPr/>
      <dgm:t>
        <a:bodyPr/>
        <a:lstStyle/>
        <a:p>
          <a:endParaRPr lang="it-IT"/>
        </a:p>
      </dgm:t>
    </dgm:pt>
    <dgm:pt modelId="{5902001E-60E9-4DA5-8FE9-1243D6D216D4}">
      <dgm:prSet/>
      <dgm:spPr>
        <a:solidFill>
          <a:srgbClr val="EFB557"/>
        </a:solidFill>
      </dgm:spPr>
      <dgm:t>
        <a:bodyPr/>
        <a:lstStyle/>
        <a:p>
          <a:r>
            <a:rPr lang="it-IT" b="1" dirty="0" err="1"/>
            <a:t>Tasting</a:t>
          </a:r>
          <a:r>
            <a:rPr lang="it-IT" b="1" dirty="0"/>
            <a:t> of the «UPVIVIM Menu» </a:t>
          </a:r>
          <a:r>
            <a:rPr lang="it-IT" b="1" dirty="0" err="1"/>
            <a:t>every</a:t>
          </a:r>
          <a:r>
            <a:rPr lang="it-IT" b="1" dirty="0"/>
            <a:t> weekend with online </a:t>
          </a:r>
          <a:r>
            <a:rPr lang="it-IT" b="1" dirty="0" err="1"/>
            <a:t>voting</a:t>
          </a:r>
          <a:r>
            <a:rPr lang="it-IT" b="1" dirty="0"/>
            <a:t> </a:t>
          </a:r>
        </a:p>
      </dgm:t>
    </dgm:pt>
    <dgm:pt modelId="{40F042A4-570E-45E7-B981-CB9945EAE748}" type="parTrans" cxnId="{18526CF9-6CCC-4320-9015-C1EF6D4B85EE}">
      <dgm:prSet/>
      <dgm:spPr/>
      <dgm:t>
        <a:bodyPr/>
        <a:lstStyle/>
        <a:p>
          <a:endParaRPr lang="it-IT"/>
        </a:p>
      </dgm:t>
    </dgm:pt>
    <dgm:pt modelId="{D3BF10B0-90D4-4925-8183-729CF4039F84}" type="sibTrans" cxnId="{18526CF9-6CCC-4320-9015-C1EF6D4B85EE}">
      <dgm:prSet/>
      <dgm:spPr/>
      <dgm:t>
        <a:bodyPr/>
        <a:lstStyle/>
        <a:p>
          <a:endParaRPr lang="it-IT"/>
        </a:p>
      </dgm:t>
    </dgm:pt>
    <dgm:pt modelId="{B20B381B-A1E3-434E-B4EC-74413C3ADD7D}">
      <dgm:prSet/>
      <dgm:spPr>
        <a:solidFill>
          <a:srgbClr val="EFB557"/>
        </a:solidFill>
      </dgm:spPr>
      <dgm:t>
        <a:bodyPr/>
        <a:lstStyle/>
        <a:p>
          <a:r>
            <a:rPr lang="it-IT" b="1" dirty="0"/>
            <a:t>Local </a:t>
          </a:r>
          <a:r>
            <a:rPr lang="it-IT" b="1" dirty="0" err="1"/>
            <a:t>finals</a:t>
          </a:r>
          <a:r>
            <a:rPr lang="it-IT" b="1" dirty="0"/>
            <a:t> inside </a:t>
          </a:r>
          <a:r>
            <a:rPr lang="it-IT" b="1" dirty="0" err="1"/>
            <a:t>Hospitality</a:t>
          </a:r>
          <a:r>
            <a:rPr lang="it-IT" b="1" dirty="0"/>
            <a:t> Schools of the </a:t>
          </a:r>
          <a:r>
            <a:rPr lang="it-IT" b="1" dirty="0" err="1"/>
            <a:t>Biosphere</a:t>
          </a:r>
          <a:r>
            <a:rPr lang="it-IT" b="1" dirty="0"/>
            <a:t> </a:t>
          </a:r>
          <a:r>
            <a:rPr lang="it-IT" b="1" dirty="0" err="1"/>
            <a:t>Reserves</a:t>
          </a:r>
          <a:endParaRPr lang="it-IT" b="1" dirty="0"/>
        </a:p>
      </dgm:t>
    </dgm:pt>
    <dgm:pt modelId="{59807147-93D8-409D-A67E-5A8530616188}" type="parTrans" cxnId="{FFE6D423-C4CE-4851-9233-7EB0C9062562}">
      <dgm:prSet/>
      <dgm:spPr/>
      <dgm:t>
        <a:bodyPr/>
        <a:lstStyle/>
        <a:p>
          <a:endParaRPr lang="it-IT"/>
        </a:p>
      </dgm:t>
    </dgm:pt>
    <dgm:pt modelId="{46F9AFF6-1AC5-4598-A289-2CD77AC87DC3}" type="sibTrans" cxnId="{FFE6D423-C4CE-4851-9233-7EB0C9062562}">
      <dgm:prSet/>
      <dgm:spPr/>
      <dgm:t>
        <a:bodyPr/>
        <a:lstStyle/>
        <a:p>
          <a:endParaRPr lang="it-IT"/>
        </a:p>
      </dgm:t>
    </dgm:pt>
    <dgm:pt modelId="{C968AF11-5C19-46D3-9B8F-AED8E9FB8C5F}">
      <dgm:prSet/>
      <dgm:spPr>
        <a:solidFill>
          <a:srgbClr val="EFB557"/>
        </a:solidFill>
      </dgm:spPr>
      <dgm:t>
        <a:bodyPr/>
        <a:lstStyle/>
        <a:p>
          <a:r>
            <a:rPr lang="it-IT" b="1" dirty="0"/>
            <a:t>National </a:t>
          </a:r>
          <a:r>
            <a:rPr lang="it-IT" b="1" dirty="0" err="1"/>
            <a:t>final</a:t>
          </a:r>
          <a:r>
            <a:rPr lang="it-IT" b="1" dirty="0"/>
            <a:t> </a:t>
          </a:r>
          <a:r>
            <a:rPr lang="it-IT" b="1" dirty="0" err="1"/>
            <a:t>at</a:t>
          </a:r>
          <a:r>
            <a:rPr lang="it-IT" b="1" dirty="0"/>
            <a:t> ALMA The International School of </a:t>
          </a:r>
          <a:r>
            <a:rPr lang="it-IT" b="1" dirty="0" err="1"/>
            <a:t>Italian</a:t>
          </a:r>
          <a:r>
            <a:rPr lang="it-IT" b="1" dirty="0"/>
            <a:t> </a:t>
          </a:r>
          <a:r>
            <a:rPr lang="it-IT" b="1" dirty="0" err="1"/>
            <a:t>Cuisine</a:t>
          </a:r>
          <a:endParaRPr lang="it-IT" b="1" dirty="0"/>
        </a:p>
      </dgm:t>
    </dgm:pt>
    <dgm:pt modelId="{D7C98E15-6CA2-4ACF-A743-5D7ED14DC1CD}" type="parTrans" cxnId="{38BBDADD-5EA5-4D36-96B8-DB5218557086}">
      <dgm:prSet/>
      <dgm:spPr/>
      <dgm:t>
        <a:bodyPr/>
        <a:lstStyle/>
        <a:p>
          <a:endParaRPr lang="it-IT"/>
        </a:p>
      </dgm:t>
    </dgm:pt>
    <dgm:pt modelId="{EAB3F181-590E-4190-8259-1CEBB8A23D5A}" type="sibTrans" cxnId="{38BBDADD-5EA5-4D36-96B8-DB5218557086}">
      <dgm:prSet/>
      <dgm:spPr/>
      <dgm:t>
        <a:bodyPr/>
        <a:lstStyle/>
        <a:p>
          <a:endParaRPr lang="it-IT"/>
        </a:p>
      </dgm:t>
    </dgm:pt>
    <dgm:pt modelId="{830C5FB1-7E8B-4F51-9704-0A6A8E6061F0}" type="pres">
      <dgm:prSet presAssocID="{B292ACB9-4FC3-4ECE-A878-1BF2BE83F658}" presName="CompostProcess" presStyleCnt="0">
        <dgm:presLayoutVars>
          <dgm:dir/>
          <dgm:resizeHandles val="exact"/>
        </dgm:presLayoutVars>
      </dgm:prSet>
      <dgm:spPr/>
    </dgm:pt>
    <dgm:pt modelId="{05AB2BF8-4AB6-472A-82FF-2991A2A4296D}" type="pres">
      <dgm:prSet presAssocID="{B292ACB9-4FC3-4ECE-A878-1BF2BE83F658}" presName="arrow" presStyleLbl="bgShp" presStyleIdx="0" presStyleCnt="1"/>
      <dgm:spPr/>
    </dgm:pt>
    <dgm:pt modelId="{5A80C330-F1AE-43BE-B1DA-C4EE76302795}" type="pres">
      <dgm:prSet presAssocID="{B292ACB9-4FC3-4ECE-A878-1BF2BE83F658}" presName="linearProcess" presStyleCnt="0"/>
      <dgm:spPr/>
    </dgm:pt>
    <dgm:pt modelId="{768E4796-9572-4862-BA46-C071374FA585}" type="pres">
      <dgm:prSet presAssocID="{EC0CBFCA-433B-45F1-AE75-8439CFD43854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26CD5D6-C7F6-4B21-9782-C0413B84978B}" type="pres">
      <dgm:prSet presAssocID="{1D3298BB-874F-4B44-B087-308DD8C12C92}" presName="sibTrans" presStyleCnt="0"/>
      <dgm:spPr/>
    </dgm:pt>
    <dgm:pt modelId="{199B65E6-1FA0-4537-BE6C-C6EC95B6AF64}" type="pres">
      <dgm:prSet presAssocID="{5902001E-60E9-4DA5-8FE9-1243D6D216D4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54C1AA7-CA49-4A0B-8469-36E76107AB04}" type="pres">
      <dgm:prSet presAssocID="{D3BF10B0-90D4-4925-8183-729CF4039F84}" presName="sibTrans" presStyleCnt="0"/>
      <dgm:spPr/>
    </dgm:pt>
    <dgm:pt modelId="{C7AEB0B6-BEB1-48F4-B8DF-FD67513B6E9B}" type="pres">
      <dgm:prSet presAssocID="{B20B381B-A1E3-434E-B4EC-74413C3ADD7D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133772A-6ED1-4ACF-91EC-E2AF17D6A3A8}" type="pres">
      <dgm:prSet presAssocID="{46F9AFF6-1AC5-4598-A289-2CD77AC87DC3}" presName="sibTrans" presStyleCnt="0"/>
      <dgm:spPr/>
    </dgm:pt>
    <dgm:pt modelId="{6BECCEB5-9417-435E-98F0-295DE1628A91}" type="pres">
      <dgm:prSet presAssocID="{C968AF11-5C19-46D3-9B8F-AED8E9FB8C5F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8508A10-7B75-477B-93B8-A1441E35D390}" type="presOf" srcId="{B292ACB9-4FC3-4ECE-A878-1BF2BE83F658}" destId="{830C5FB1-7E8B-4F51-9704-0A6A8E6061F0}" srcOrd="0" destOrd="0" presId="urn:microsoft.com/office/officeart/2005/8/layout/hProcess9"/>
    <dgm:cxn modelId="{18526CF9-6CCC-4320-9015-C1EF6D4B85EE}" srcId="{B292ACB9-4FC3-4ECE-A878-1BF2BE83F658}" destId="{5902001E-60E9-4DA5-8FE9-1243D6D216D4}" srcOrd="1" destOrd="0" parTransId="{40F042A4-570E-45E7-B981-CB9945EAE748}" sibTransId="{D3BF10B0-90D4-4925-8183-729CF4039F84}"/>
    <dgm:cxn modelId="{B3E21BD2-6878-4C1D-BCF1-948D4F9A99A2}" type="presOf" srcId="{C968AF11-5C19-46D3-9B8F-AED8E9FB8C5F}" destId="{6BECCEB5-9417-435E-98F0-295DE1628A91}" srcOrd="0" destOrd="0" presId="urn:microsoft.com/office/officeart/2005/8/layout/hProcess9"/>
    <dgm:cxn modelId="{2AA7FD11-D05A-41CA-8ADF-0786614192BE}" srcId="{B292ACB9-4FC3-4ECE-A878-1BF2BE83F658}" destId="{EC0CBFCA-433B-45F1-AE75-8439CFD43854}" srcOrd="0" destOrd="0" parTransId="{E0DD3E56-FE0A-4051-900A-C46329F206A2}" sibTransId="{1D3298BB-874F-4B44-B087-308DD8C12C92}"/>
    <dgm:cxn modelId="{FFE6D423-C4CE-4851-9233-7EB0C9062562}" srcId="{B292ACB9-4FC3-4ECE-A878-1BF2BE83F658}" destId="{B20B381B-A1E3-434E-B4EC-74413C3ADD7D}" srcOrd="2" destOrd="0" parTransId="{59807147-93D8-409D-A67E-5A8530616188}" sibTransId="{46F9AFF6-1AC5-4598-A289-2CD77AC87DC3}"/>
    <dgm:cxn modelId="{09B2F214-C535-42F1-82CF-2B32276ACA27}" type="presOf" srcId="{5902001E-60E9-4DA5-8FE9-1243D6D216D4}" destId="{199B65E6-1FA0-4537-BE6C-C6EC95B6AF64}" srcOrd="0" destOrd="0" presId="urn:microsoft.com/office/officeart/2005/8/layout/hProcess9"/>
    <dgm:cxn modelId="{D3034EF6-AEA1-4A3C-A782-3F3F92EE4BF3}" type="presOf" srcId="{EC0CBFCA-433B-45F1-AE75-8439CFD43854}" destId="{768E4796-9572-4862-BA46-C071374FA585}" srcOrd="0" destOrd="0" presId="urn:microsoft.com/office/officeart/2005/8/layout/hProcess9"/>
    <dgm:cxn modelId="{4EDC2FA5-235F-4EB6-B6C2-133C1B2A8C2F}" type="presOf" srcId="{B20B381B-A1E3-434E-B4EC-74413C3ADD7D}" destId="{C7AEB0B6-BEB1-48F4-B8DF-FD67513B6E9B}" srcOrd="0" destOrd="0" presId="urn:microsoft.com/office/officeart/2005/8/layout/hProcess9"/>
    <dgm:cxn modelId="{38BBDADD-5EA5-4D36-96B8-DB5218557086}" srcId="{B292ACB9-4FC3-4ECE-A878-1BF2BE83F658}" destId="{C968AF11-5C19-46D3-9B8F-AED8E9FB8C5F}" srcOrd="3" destOrd="0" parTransId="{D7C98E15-6CA2-4ACF-A743-5D7ED14DC1CD}" sibTransId="{EAB3F181-590E-4190-8259-1CEBB8A23D5A}"/>
    <dgm:cxn modelId="{FC2F0167-DE21-4FED-9F53-A6C56549E237}" type="presParOf" srcId="{830C5FB1-7E8B-4F51-9704-0A6A8E6061F0}" destId="{05AB2BF8-4AB6-472A-82FF-2991A2A4296D}" srcOrd="0" destOrd="0" presId="urn:microsoft.com/office/officeart/2005/8/layout/hProcess9"/>
    <dgm:cxn modelId="{9D1A0BBC-85F1-4DF6-9DE8-9E2FC286D2F4}" type="presParOf" srcId="{830C5FB1-7E8B-4F51-9704-0A6A8E6061F0}" destId="{5A80C330-F1AE-43BE-B1DA-C4EE76302795}" srcOrd="1" destOrd="0" presId="urn:microsoft.com/office/officeart/2005/8/layout/hProcess9"/>
    <dgm:cxn modelId="{6E56E6EA-FD11-4144-8696-2EF6B1A29292}" type="presParOf" srcId="{5A80C330-F1AE-43BE-B1DA-C4EE76302795}" destId="{768E4796-9572-4862-BA46-C071374FA585}" srcOrd="0" destOrd="0" presId="urn:microsoft.com/office/officeart/2005/8/layout/hProcess9"/>
    <dgm:cxn modelId="{9DABC6C6-1F61-4C97-A3FD-B099C7B59064}" type="presParOf" srcId="{5A80C330-F1AE-43BE-B1DA-C4EE76302795}" destId="{826CD5D6-C7F6-4B21-9782-C0413B84978B}" srcOrd="1" destOrd="0" presId="urn:microsoft.com/office/officeart/2005/8/layout/hProcess9"/>
    <dgm:cxn modelId="{DA6E21AD-0107-40B3-800F-3B4EF8FC9BBA}" type="presParOf" srcId="{5A80C330-F1AE-43BE-B1DA-C4EE76302795}" destId="{199B65E6-1FA0-4537-BE6C-C6EC95B6AF64}" srcOrd="2" destOrd="0" presId="urn:microsoft.com/office/officeart/2005/8/layout/hProcess9"/>
    <dgm:cxn modelId="{F2E7677E-9E77-42F8-9159-CC4CC9823FF0}" type="presParOf" srcId="{5A80C330-F1AE-43BE-B1DA-C4EE76302795}" destId="{E54C1AA7-CA49-4A0B-8469-36E76107AB04}" srcOrd="3" destOrd="0" presId="urn:microsoft.com/office/officeart/2005/8/layout/hProcess9"/>
    <dgm:cxn modelId="{C80B4E06-B395-458A-8984-3F5A404401A4}" type="presParOf" srcId="{5A80C330-F1AE-43BE-B1DA-C4EE76302795}" destId="{C7AEB0B6-BEB1-48F4-B8DF-FD67513B6E9B}" srcOrd="4" destOrd="0" presId="urn:microsoft.com/office/officeart/2005/8/layout/hProcess9"/>
    <dgm:cxn modelId="{610C9B07-449D-40B3-9EFB-E001B8DAC7D2}" type="presParOf" srcId="{5A80C330-F1AE-43BE-B1DA-C4EE76302795}" destId="{6133772A-6ED1-4ACF-91EC-E2AF17D6A3A8}" srcOrd="5" destOrd="0" presId="urn:microsoft.com/office/officeart/2005/8/layout/hProcess9"/>
    <dgm:cxn modelId="{2BAA969B-3E8B-4522-B8D0-F9DE4FD7DC73}" type="presParOf" srcId="{5A80C330-F1AE-43BE-B1DA-C4EE76302795}" destId="{6BECCEB5-9417-435E-98F0-295DE1628A9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92ACB9-4FC3-4ECE-A878-1BF2BE83F658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EC0CBFCA-433B-45F1-AE75-8439CFD43854}">
      <dgm:prSet phldrT="[Testo]" custT="1"/>
      <dgm:spPr>
        <a:solidFill>
          <a:srgbClr val="9A0042"/>
        </a:solidFill>
      </dgm:spPr>
      <dgm:t>
        <a:bodyPr/>
        <a:lstStyle/>
        <a:p>
          <a:r>
            <a:rPr lang="it-IT" sz="1300" b="1" dirty="0" err="1"/>
            <a:t>October</a:t>
          </a:r>
          <a:r>
            <a:rPr lang="it-IT" sz="1300" b="1" dirty="0"/>
            <a:t> - </a:t>
          </a:r>
          <a:r>
            <a:rPr lang="it-IT" sz="1300" b="1" dirty="0" err="1"/>
            <a:t>December</a:t>
          </a:r>
          <a:r>
            <a:rPr lang="it-IT" sz="1300" b="1" dirty="0"/>
            <a:t> 2018</a:t>
          </a:r>
        </a:p>
      </dgm:t>
    </dgm:pt>
    <dgm:pt modelId="{E0DD3E56-FE0A-4051-900A-C46329F206A2}" type="parTrans" cxnId="{2AA7FD11-D05A-41CA-8ADF-0786614192BE}">
      <dgm:prSet/>
      <dgm:spPr/>
      <dgm:t>
        <a:bodyPr/>
        <a:lstStyle/>
        <a:p>
          <a:endParaRPr lang="it-IT"/>
        </a:p>
      </dgm:t>
    </dgm:pt>
    <dgm:pt modelId="{1D3298BB-874F-4B44-B087-308DD8C12C92}" type="sibTrans" cxnId="{2AA7FD11-D05A-41CA-8ADF-0786614192BE}">
      <dgm:prSet/>
      <dgm:spPr/>
      <dgm:t>
        <a:bodyPr/>
        <a:lstStyle/>
        <a:p>
          <a:endParaRPr lang="it-IT"/>
        </a:p>
      </dgm:t>
    </dgm:pt>
    <dgm:pt modelId="{5902001E-60E9-4DA5-8FE9-1243D6D216D4}">
      <dgm:prSet custT="1"/>
      <dgm:spPr>
        <a:solidFill>
          <a:srgbClr val="9A0042"/>
        </a:solidFill>
      </dgm:spPr>
      <dgm:t>
        <a:bodyPr/>
        <a:lstStyle/>
        <a:p>
          <a:pPr>
            <a:lnSpc>
              <a:spcPct val="100000"/>
            </a:lnSpc>
          </a:pPr>
          <a:r>
            <a:rPr lang="it-IT" sz="1400" b="1" dirty="0" err="1"/>
            <a:t>February</a:t>
          </a:r>
          <a:r>
            <a:rPr lang="it-IT" sz="1400" b="1" dirty="0"/>
            <a:t> - April 2019</a:t>
          </a:r>
        </a:p>
      </dgm:t>
    </dgm:pt>
    <dgm:pt modelId="{40F042A4-570E-45E7-B981-CB9945EAE748}" type="parTrans" cxnId="{18526CF9-6CCC-4320-9015-C1EF6D4B85EE}">
      <dgm:prSet/>
      <dgm:spPr/>
      <dgm:t>
        <a:bodyPr/>
        <a:lstStyle/>
        <a:p>
          <a:endParaRPr lang="it-IT"/>
        </a:p>
      </dgm:t>
    </dgm:pt>
    <dgm:pt modelId="{D3BF10B0-90D4-4925-8183-729CF4039F84}" type="sibTrans" cxnId="{18526CF9-6CCC-4320-9015-C1EF6D4B85EE}">
      <dgm:prSet/>
      <dgm:spPr/>
      <dgm:t>
        <a:bodyPr/>
        <a:lstStyle/>
        <a:p>
          <a:endParaRPr lang="it-IT"/>
        </a:p>
      </dgm:t>
    </dgm:pt>
    <dgm:pt modelId="{B20B381B-A1E3-434E-B4EC-74413C3ADD7D}">
      <dgm:prSet custT="1"/>
      <dgm:spPr>
        <a:solidFill>
          <a:srgbClr val="9A0042"/>
        </a:solidFill>
      </dgm:spPr>
      <dgm:t>
        <a:bodyPr/>
        <a:lstStyle/>
        <a:p>
          <a:r>
            <a:rPr lang="it-IT" sz="1400" b="1" dirty="0" err="1"/>
            <a:t>May</a:t>
          </a:r>
          <a:r>
            <a:rPr lang="it-IT" sz="1400" b="1" dirty="0"/>
            <a:t> 2019</a:t>
          </a:r>
        </a:p>
      </dgm:t>
    </dgm:pt>
    <dgm:pt modelId="{59807147-93D8-409D-A67E-5A8530616188}" type="parTrans" cxnId="{FFE6D423-C4CE-4851-9233-7EB0C9062562}">
      <dgm:prSet/>
      <dgm:spPr/>
      <dgm:t>
        <a:bodyPr/>
        <a:lstStyle/>
        <a:p>
          <a:endParaRPr lang="it-IT"/>
        </a:p>
      </dgm:t>
    </dgm:pt>
    <dgm:pt modelId="{46F9AFF6-1AC5-4598-A289-2CD77AC87DC3}" type="sibTrans" cxnId="{FFE6D423-C4CE-4851-9233-7EB0C9062562}">
      <dgm:prSet/>
      <dgm:spPr/>
      <dgm:t>
        <a:bodyPr/>
        <a:lstStyle/>
        <a:p>
          <a:endParaRPr lang="it-IT"/>
        </a:p>
      </dgm:t>
    </dgm:pt>
    <dgm:pt modelId="{C968AF11-5C19-46D3-9B8F-AED8E9FB8C5F}">
      <dgm:prSet custT="1"/>
      <dgm:spPr>
        <a:solidFill>
          <a:srgbClr val="9A0042"/>
        </a:solidFill>
      </dgm:spPr>
      <dgm:t>
        <a:bodyPr/>
        <a:lstStyle/>
        <a:p>
          <a:r>
            <a:rPr lang="it-IT" sz="1400" b="1" dirty="0" err="1"/>
            <a:t>June</a:t>
          </a:r>
          <a:r>
            <a:rPr lang="it-IT" sz="1400" b="1" dirty="0"/>
            <a:t> 2019</a:t>
          </a:r>
        </a:p>
      </dgm:t>
    </dgm:pt>
    <dgm:pt modelId="{D7C98E15-6CA2-4ACF-A743-5D7ED14DC1CD}" type="parTrans" cxnId="{38BBDADD-5EA5-4D36-96B8-DB5218557086}">
      <dgm:prSet/>
      <dgm:spPr/>
      <dgm:t>
        <a:bodyPr/>
        <a:lstStyle/>
        <a:p>
          <a:endParaRPr lang="it-IT"/>
        </a:p>
      </dgm:t>
    </dgm:pt>
    <dgm:pt modelId="{EAB3F181-590E-4190-8259-1CEBB8A23D5A}" type="sibTrans" cxnId="{38BBDADD-5EA5-4D36-96B8-DB5218557086}">
      <dgm:prSet/>
      <dgm:spPr/>
      <dgm:t>
        <a:bodyPr/>
        <a:lstStyle/>
        <a:p>
          <a:endParaRPr lang="it-IT"/>
        </a:p>
      </dgm:t>
    </dgm:pt>
    <dgm:pt modelId="{830C5FB1-7E8B-4F51-9704-0A6A8E6061F0}" type="pres">
      <dgm:prSet presAssocID="{B292ACB9-4FC3-4ECE-A878-1BF2BE83F658}" presName="CompostProcess" presStyleCnt="0">
        <dgm:presLayoutVars>
          <dgm:dir/>
          <dgm:resizeHandles val="exact"/>
        </dgm:presLayoutVars>
      </dgm:prSet>
      <dgm:spPr/>
    </dgm:pt>
    <dgm:pt modelId="{05AB2BF8-4AB6-472A-82FF-2991A2A4296D}" type="pres">
      <dgm:prSet presAssocID="{B292ACB9-4FC3-4ECE-A878-1BF2BE83F658}" presName="arrow" presStyleLbl="bgShp" presStyleIdx="0" presStyleCnt="1"/>
      <dgm:spPr>
        <a:noFill/>
      </dgm:spPr>
    </dgm:pt>
    <dgm:pt modelId="{5A80C330-F1AE-43BE-B1DA-C4EE76302795}" type="pres">
      <dgm:prSet presAssocID="{B292ACB9-4FC3-4ECE-A878-1BF2BE83F658}" presName="linearProcess" presStyleCnt="0"/>
      <dgm:spPr/>
    </dgm:pt>
    <dgm:pt modelId="{768E4796-9572-4862-BA46-C071374FA585}" type="pres">
      <dgm:prSet presAssocID="{EC0CBFCA-433B-45F1-AE75-8439CFD43854}" presName="textNode" presStyleLbl="node1" presStyleIdx="0" presStyleCnt="4" custScaleY="3592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26CD5D6-C7F6-4B21-9782-C0413B84978B}" type="pres">
      <dgm:prSet presAssocID="{1D3298BB-874F-4B44-B087-308DD8C12C92}" presName="sibTrans" presStyleCnt="0"/>
      <dgm:spPr/>
    </dgm:pt>
    <dgm:pt modelId="{199B65E6-1FA0-4537-BE6C-C6EC95B6AF64}" type="pres">
      <dgm:prSet presAssocID="{5902001E-60E9-4DA5-8FE9-1243D6D216D4}" presName="textNode" presStyleLbl="node1" presStyleIdx="1" presStyleCnt="4" custScaleY="3592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54C1AA7-CA49-4A0B-8469-36E76107AB04}" type="pres">
      <dgm:prSet presAssocID="{D3BF10B0-90D4-4925-8183-729CF4039F84}" presName="sibTrans" presStyleCnt="0"/>
      <dgm:spPr/>
    </dgm:pt>
    <dgm:pt modelId="{C7AEB0B6-BEB1-48F4-B8DF-FD67513B6E9B}" type="pres">
      <dgm:prSet presAssocID="{B20B381B-A1E3-434E-B4EC-74413C3ADD7D}" presName="textNode" presStyleLbl="node1" presStyleIdx="2" presStyleCnt="4" custScaleY="3592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6133772A-6ED1-4ACF-91EC-E2AF17D6A3A8}" type="pres">
      <dgm:prSet presAssocID="{46F9AFF6-1AC5-4598-A289-2CD77AC87DC3}" presName="sibTrans" presStyleCnt="0"/>
      <dgm:spPr/>
    </dgm:pt>
    <dgm:pt modelId="{6BECCEB5-9417-435E-98F0-295DE1628A91}" type="pres">
      <dgm:prSet presAssocID="{C968AF11-5C19-46D3-9B8F-AED8E9FB8C5F}" presName="textNode" presStyleLbl="node1" presStyleIdx="3" presStyleCnt="4" custScaleY="3592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8508A10-7B75-477B-93B8-A1441E35D390}" type="presOf" srcId="{B292ACB9-4FC3-4ECE-A878-1BF2BE83F658}" destId="{830C5FB1-7E8B-4F51-9704-0A6A8E6061F0}" srcOrd="0" destOrd="0" presId="urn:microsoft.com/office/officeart/2005/8/layout/hProcess9"/>
    <dgm:cxn modelId="{18526CF9-6CCC-4320-9015-C1EF6D4B85EE}" srcId="{B292ACB9-4FC3-4ECE-A878-1BF2BE83F658}" destId="{5902001E-60E9-4DA5-8FE9-1243D6D216D4}" srcOrd="1" destOrd="0" parTransId="{40F042A4-570E-45E7-B981-CB9945EAE748}" sibTransId="{D3BF10B0-90D4-4925-8183-729CF4039F84}"/>
    <dgm:cxn modelId="{B3E21BD2-6878-4C1D-BCF1-948D4F9A99A2}" type="presOf" srcId="{C968AF11-5C19-46D3-9B8F-AED8E9FB8C5F}" destId="{6BECCEB5-9417-435E-98F0-295DE1628A91}" srcOrd="0" destOrd="0" presId="urn:microsoft.com/office/officeart/2005/8/layout/hProcess9"/>
    <dgm:cxn modelId="{2AA7FD11-D05A-41CA-8ADF-0786614192BE}" srcId="{B292ACB9-4FC3-4ECE-A878-1BF2BE83F658}" destId="{EC0CBFCA-433B-45F1-AE75-8439CFD43854}" srcOrd="0" destOrd="0" parTransId="{E0DD3E56-FE0A-4051-900A-C46329F206A2}" sibTransId="{1D3298BB-874F-4B44-B087-308DD8C12C92}"/>
    <dgm:cxn modelId="{FFE6D423-C4CE-4851-9233-7EB0C9062562}" srcId="{B292ACB9-4FC3-4ECE-A878-1BF2BE83F658}" destId="{B20B381B-A1E3-434E-B4EC-74413C3ADD7D}" srcOrd="2" destOrd="0" parTransId="{59807147-93D8-409D-A67E-5A8530616188}" sibTransId="{46F9AFF6-1AC5-4598-A289-2CD77AC87DC3}"/>
    <dgm:cxn modelId="{09B2F214-C535-42F1-82CF-2B32276ACA27}" type="presOf" srcId="{5902001E-60E9-4DA5-8FE9-1243D6D216D4}" destId="{199B65E6-1FA0-4537-BE6C-C6EC95B6AF64}" srcOrd="0" destOrd="0" presId="urn:microsoft.com/office/officeart/2005/8/layout/hProcess9"/>
    <dgm:cxn modelId="{D3034EF6-AEA1-4A3C-A782-3F3F92EE4BF3}" type="presOf" srcId="{EC0CBFCA-433B-45F1-AE75-8439CFD43854}" destId="{768E4796-9572-4862-BA46-C071374FA585}" srcOrd="0" destOrd="0" presId="urn:microsoft.com/office/officeart/2005/8/layout/hProcess9"/>
    <dgm:cxn modelId="{4EDC2FA5-235F-4EB6-B6C2-133C1B2A8C2F}" type="presOf" srcId="{B20B381B-A1E3-434E-B4EC-74413C3ADD7D}" destId="{C7AEB0B6-BEB1-48F4-B8DF-FD67513B6E9B}" srcOrd="0" destOrd="0" presId="urn:microsoft.com/office/officeart/2005/8/layout/hProcess9"/>
    <dgm:cxn modelId="{38BBDADD-5EA5-4D36-96B8-DB5218557086}" srcId="{B292ACB9-4FC3-4ECE-A878-1BF2BE83F658}" destId="{C968AF11-5C19-46D3-9B8F-AED8E9FB8C5F}" srcOrd="3" destOrd="0" parTransId="{D7C98E15-6CA2-4ACF-A743-5D7ED14DC1CD}" sibTransId="{EAB3F181-590E-4190-8259-1CEBB8A23D5A}"/>
    <dgm:cxn modelId="{FC2F0167-DE21-4FED-9F53-A6C56549E237}" type="presParOf" srcId="{830C5FB1-7E8B-4F51-9704-0A6A8E6061F0}" destId="{05AB2BF8-4AB6-472A-82FF-2991A2A4296D}" srcOrd="0" destOrd="0" presId="urn:microsoft.com/office/officeart/2005/8/layout/hProcess9"/>
    <dgm:cxn modelId="{9D1A0BBC-85F1-4DF6-9DE8-9E2FC286D2F4}" type="presParOf" srcId="{830C5FB1-7E8B-4F51-9704-0A6A8E6061F0}" destId="{5A80C330-F1AE-43BE-B1DA-C4EE76302795}" srcOrd="1" destOrd="0" presId="urn:microsoft.com/office/officeart/2005/8/layout/hProcess9"/>
    <dgm:cxn modelId="{6E56E6EA-FD11-4144-8696-2EF6B1A29292}" type="presParOf" srcId="{5A80C330-F1AE-43BE-B1DA-C4EE76302795}" destId="{768E4796-9572-4862-BA46-C071374FA585}" srcOrd="0" destOrd="0" presId="urn:microsoft.com/office/officeart/2005/8/layout/hProcess9"/>
    <dgm:cxn modelId="{9DABC6C6-1F61-4C97-A3FD-B099C7B59064}" type="presParOf" srcId="{5A80C330-F1AE-43BE-B1DA-C4EE76302795}" destId="{826CD5D6-C7F6-4B21-9782-C0413B84978B}" srcOrd="1" destOrd="0" presId="urn:microsoft.com/office/officeart/2005/8/layout/hProcess9"/>
    <dgm:cxn modelId="{DA6E21AD-0107-40B3-800F-3B4EF8FC9BBA}" type="presParOf" srcId="{5A80C330-F1AE-43BE-B1DA-C4EE76302795}" destId="{199B65E6-1FA0-4537-BE6C-C6EC95B6AF64}" srcOrd="2" destOrd="0" presId="urn:microsoft.com/office/officeart/2005/8/layout/hProcess9"/>
    <dgm:cxn modelId="{F2E7677E-9E77-42F8-9159-CC4CC9823FF0}" type="presParOf" srcId="{5A80C330-F1AE-43BE-B1DA-C4EE76302795}" destId="{E54C1AA7-CA49-4A0B-8469-36E76107AB04}" srcOrd="3" destOrd="0" presId="urn:microsoft.com/office/officeart/2005/8/layout/hProcess9"/>
    <dgm:cxn modelId="{C80B4E06-B395-458A-8984-3F5A404401A4}" type="presParOf" srcId="{5A80C330-F1AE-43BE-B1DA-C4EE76302795}" destId="{C7AEB0B6-BEB1-48F4-B8DF-FD67513B6E9B}" srcOrd="4" destOrd="0" presId="urn:microsoft.com/office/officeart/2005/8/layout/hProcess9"/>
    <dgm:cxn modelId="{610C9B07-449D-40B3-9EFB-E001B8DAC7D2}" type="presParOf" srcId="{5A80C330-F1AE-43BE-B1DA-C4EE76302795}" destId="{6133772A-6ED1-4ACF-91EC-E2AF17D6A3A8}" srcOrd="5" destOrd="0" presId="urn:microsoft.com/office/officeart/2005/8/layout/hProcess9"/>
    <dgm:cxn modelId="{2BAA969B-3E8B-4522-B8D0-F9DE4FD7DC73}" type="presParOf" srcId="{5A80C330-F1AE-43BE-B1DA-C4EE76302795}" destId="{6BECCEB5-9417-435E-98F0-295DE1628A91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5AB2BF8-4AB6-472A-82FF-2991A2A4296D}">
      <dsp:nvSpPr>
        <dsp:cNvPr id="0" name=""/>
        <dsp:cNvSpPr/>
      </dsp:nvSpPr>
      <dsp:spPr>
        <a:xfrm>
          <a:off x="669674" y="0"/>
          <a:ext cx="7589643" cy="289334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E4796-9572-4862-BA46-C071374FA585}">
      <dsp:nvSpPr>
        <dsp:cNvPr id="0" name=""/>
        <dsp:cNvSpPr/>
      </dsp:nvSpPr>
      <dsp:spPr>
        <a:xfrm>
          <a:off x="4468" y="868004"/>
          <a:ext cx="2149410" cy="1157339"/>
        </a:xfrm>
        <a:prstGeom prst="roundRect">
          <a:avLst/>
        </a:prstGeom>
        <a:solidFill>
          <a:srgbClr val="EFB5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b="1" kern="1200" noProof="0" dirty="0"/>
            <a:t>Training of participating  restaurateurs</a:t>
          </a:r>
        </a:p>
      </dsp:txBody>
      <dsp:txXfrm>
        <a:off x="4468" y="868004"/>
        <a:ext cx="2149410" cy="1157339"/>
      </dsp:txXfrm>
    </dsp:sp>
    <dsp:sp modelId="{199B65E6-1FA0-4537-BE6C-C6EC95B6AF64}">
      <dsp:nvSpPr>
        <dsp:cNvPr id="0" name=""/>
        <dsp:cNvSpPr/>
      </dsp:nvSpPr>
      <dsp:spPr>
        <a:xfrm>
          <a:off x="2261350" y="868004"/>
          <a:ext cx="2149410" cy="1157339"/>
        </a:xfrm>
        <a:prstGeom prst="roundRect">
          <a:avLst/>
        </a:prstGeom>
        <a:solidFill>
          <a:srgbClr val="EFB5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 err="1"/>
            <a:t>Tasting</a:t>
          </a:r>
          <a:r>
            <a:rPr lang="it-IT" sz="1600" b="1" kern="1200" dirty="0"/>
            <a:t> of the «UPVIVIM Menu» </a:t>
          </a:r>
          <a:r>
            <a:rPr lang="it-IT" sz="1600" b="1" kern="1200" dirty="0" err="1"/>
            <a:t>every</a:t>
          </a:r>
          <a:r>
            <a:rPr lang="it-IT" sz="1600" b="1" kern="1200" dirty="0"/>
            <a:t> weekend with online </a:t>
          </a:r>
          <a:r>
            <a:rPr lang="it-IT" sz="1600" b="1" kern="1200" dirty="0" err="1"/>
            <a:t>voting</a:t>
          </a:r>
          <a:r>
            <a:rPr lang="it-IT" sz="1600" b="1" kern="1200" dirty="0"/>
            <a:t> </a:t>
          </a:r>
        </a:p>
      </dsp:txBody>
      <dsp:txXfrm>
        <a:off x="2261350" y="868004"/>
        <a:ext cx="2149410" cy="1157339"/>
      </dsp:txXfrm>
    </dsp:sp>
    <dsp:sp modelId="{C7AEB0B6-BEB1-48F4-B8DF-FD67513B6E9B}">
      <dsp:nvSpPr>
        <dsp:cNvPr id="0" name=""/>
        <dsp:cNvSpPr/>
      </dsp:nvSpPr>
      <dsp:spPr>
        <a:xfrm>
          <a:off x="4518231" y="868004"/>
          <a:ext cx="2149410" cy="1157339"/>
        </a:xfrm>
        <a:prstGeom prst="roundRect">
          <a:avLst/>
        </a:prstGeom>
        <a:solidFill>
          <a:srgbClr val="EFB5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/>
            <a:t>Local </a:t>
          </a:r>
          <a:r>
            <a:rPr lang="it-IT" sz="1600" b="1" kern="1200" dirty="0" err="1"/>
            <a:t>finals</a:t>
          </a:r>
          <a:r>
            <a:rPr lang="it-IT" sz="1600" b="1" kern="1200" dirty="0"/>
            <a:t> inside </a:t>
          </a:r>
          <a:r>
            <a:rPr lang="it-IT" sz="1600" b="1" kern="1200" dirty="0" err="1"/>
            <a:t>Hospitality</a:t>
          </a:r>
          <a:r>
            <a:rPr lang="it-IT" sz="1600" b="1" kern="1200" dirty="0"/>
            <a:t> Schools of the </a:t>
          </a:r>
          <a:r>
            <a:rPr lang="it-IT" sz="1600" b="1" kern="1200" dirty="0" err="1"/>
            <a:t>Biosphere</a:t>
          </a:r>
          <a:r>
            <a:rPr lang="it-IT" sz="1600" b="1" kern="1200" dirty="0"/>
            <a:t> </a:t>
          </a:r>
          <a:r>
            <a:rPr lang="it-IT" sz="1600" b="1" kern="1200" dirty="0" err="1"/>
            <a:t>Reserves</a:t>
          </a:r>
          <a:endParaRPr lang="it-IT" sz="1600" b="1" kern="1200" dirty="0"/>
        </a:p>
      </dsp:txBody>
      <dsp:txXfrm>
        <a:off x="4518231" y="868004"/>
        <a:ext cx="2149410" cy="1157339"/>
      </dsp:txXfrm>
    </dsp:sp>
    <dsp:sp modelId="{6BECCEB5-9417-435E-98F0-295DE1628A91}">
      <dsp:nvSpPr>
        <dsp:cNvPr id="0" name=""/>
        <dsp:cNvSpPr/>
      </dsp:nvSpPr>
      <dsp:spPr>
        <a:xfrm>
          <a:off x="6775112" y="868004"/>
          <a:ext cx="2149410" cy="1157339"/>
        </a:xfrm>
        <a:prstGeom prst="roundRect">
          <a:avLst/>
        </a:prstGeom>
        <a:solidFill>
          <a:srgbClr val="EFB55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600" b="1" kern="1200" dirty="0"/>
            <a:t>National </a:t>
          </a:r>
          <a:r>
            <a:rPr lang="it-IT" sz="1600" b="1" kern="1200" dirty="0" err="1"/>
            <a:t>final</a:t>
          </a:r>
          <a:r>
            <a:rPr lang="it-IT" sz="1600" b="1" kern="1200" dirty="0"/>
            <a:t> </a:t>
          </a:r>
          <a:r>
            <a:rPr lang="it-IT" sz="1600" b="1" kern="1200" dirty="0" err="1"/>
            <a:t>at</a:t>
          </a:r>
          <a:r>
            <a:rPr lang="it-IT" sz="1600" b="1" kern="1200" dirty="0"/>
            <a:t> ALMA The International School of </a:t>
          </a:r>
          <a:r>
            <a:rPr lang="it-IT" sz="1600" b="1" kern="1200" dirty="0" err="1"/>
            <a:t>Italian</a:t>
          </a:r>
          <a:r>
            <a:rPr lang="it-IT" sz="1600" b="1" kern="1200" dirty="0"/>
            <a:t> </a:t>
          </a:r>
          <a:r>
            <a:rPr lang="it-IT" sz="1600" b="1" kern="1200" dirty="0" err="1"/>
            <a:t>Cuisine</a:t>
          </a:r>
          <a:endParaRPr lang="it-IT" sz="1600" b="1" kern="1200" dirty="0"/>
        </a:p>
      </dsp:txBody>
      <dsp:txXfrm>
        <a:off x="6775112" y="868004"/>
        <a:ext cx="2149410" cy="115733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5AB2BF8-4AB6-472A-82FF-2991A2A4296D}">
      <dsp:nvSpPr>
        <dsp:cNvPr id="0" name=""/>
        <dsp:cNvSpPr/>
      </dsp:nvSpPr>
      <dsp:spPr>
        <a:xfrm>
          <a:off x="669674" y="0"/>
          <a:ext cx="7589643" cy="2009710"/>
        </a:xfrm>
        <a:prstGeom prst="rightArrow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8E4796-9572-4862-BA46-C071374FA585}">
      <dsp:nvSpPr>
        <dsp:cNvPr id="0" name=""/>
        <dsp:cNvSpPr/>
      </dsp:nvSpPr>
      <dsp:spPr>
        <a:xfrm>
          <a:off x="3051" y="860453"/>
          <a:ext cx="1982864" cy="288803"/>
        </a:xfrm>
        <a:prstGeom prst="roundRect">
          <a:avLst/>
        </a:prstGeom>
        <a:solidFill>
          <a:srgbClr val="9A004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300" b="1" kern="1200" dirty="0" err="1"/>
            <a:t>October</a:t>
          </a:r>
          <a:r>
            <a:rPr lang="it-IT" sz="1300" b="1" kern="1200" dirty="0"/>
            <a:t> - </a:t>
          </a:r>
          <a:r>
            <a:rPr lang="it-IT" sz="1300" b="1" kern="1200" dirty="0" err="1"/>
            <a:t>December</a:t>
          </a:r>
          <a:r>
            <a:rPr lang="it-IT" sz="1300" b="1" kern="1200" dirty="0"/>
            <a:t> 2018</a:t>
          </a:r>
        </a:p>
      </dsp:txBody>
      <dsp:txXfrm>
        <a:off x="3051" y="860453"/>
        <a:ext cx="1982864" cy="288803"/>
      </dsp:txXfrm>
    </dsp:sp>
    <dsp:sp modelId="{199B65E6-1FA0-4537-BE6C-C6EC95B6AF64}">
      <dsp:nvSpPr>
        <dsp:cNvPr id="0" name=""/>
        <dsp:cNvSpPr/>
      </dsp:nvSpPr>
      <dsp:spPr>
        <a:xfrm>
          <a:off x="2316393" y="860453"/>
          <a:ext cx="1982864" cy="288803"/>
        </a:xfrm>
        <a:prstGeom prst="roundRect">
          <a:avLst/>
        </a:prstGeom>
        <a:solidFill>
          <a:srgbClr val="9A004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err="1"/>
            <a:t>February</a:t>
          </a:r>
          <a:r>
            <a:rPr lang="it-IT" sz="1400" b="1" kern="1200" dirty="0"/>
            <a:t> - April 2019</a:t>
          </a:r>
        </a:p>
      </dsp:txBody>
      <dsp:txXfrm>
        <a:off x="2316393" y="860453"/>
        <a:ext cx="1982864" cy="288803"/>
      </dsp:txXfrm>
    </dsp:sp>
    <dsp:sp modelId="{C7AEB0B6-BEB1-48F4-B8DF-FD67513B6E9B}">
      <dsp:nvSpPr>
        <dsp:cNvPr id="0" name=""/>
        <dsp:cNvSpPr/>
      </dsp:nvSpPr>
      <dsp:spPr>
        <a:xfrm>
          <a:off x="4629734" y="860453"/>
          <a:ext cx="1982864" cy="288803"/>
        </a:xfrm>
        <a:prstGeom prst="roundRect">
          <a:avLst/>
        </a:prstGeom>
        <a:solidFill>
          <a:srgbClr val="9A004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err="1"/>
            <a:t>May</a:t>
          </a:r>
          <a:r>
            <a:rPr lang="it-IT" sz="1400" b="1" kern="1200" dirty="0"/>
            <a:t> 2019</a:t>
          </a:r>
        </a:p>
      </dsp:txBody>
      <dsp:txXfrm>
        <a:off x="4629734" y="860453"/>
        <a:ext cx="1982864" cy="288803"/>
      </dsp:txXfrm>
    </dsp:sp>
    <dsp:sp modelId="{6BECCEB5-9417-435E-98F0-295DE1628A91}">
      <dsp:nvSpPr>
        <dsp:cNvPr id="0" name=""/>
        <dsp:cNvSpPr/>
      </dsp:nvSpPr>
      <dsp:spPr>
        <a:xfrm>
          <a:off x="6943076" y="860453"/>
          <a:ext cx="1982864" cy="288803"/>
        </a:xfrm>
        <a:prstGeom prst="roundRect">
          <a:avLst/>
        </a:prstGeom>
        <a:solidFill>
          <a:srgbClr val="9A004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400" b="1" kern="1200" dirty="0" err="1"/>
            <a:t>June</a:t>
          </a:r>
          <a:r>
            <a:rPr lang="it-IT" sz="1400" b="1" kern="1200" dirty="0"/>
            <a:t> 2019</a:t>
          </a:r>
        </a:p>
      </dsp:txBody>
      <dsp:txXfrm>
        <a:off x="6943076" y="860453"/>
        <a:ext cx="1982864" cy="288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2984871" cy="502675"/>
          </a:xfrm>
          <a:prstGeom prst="rect">
            <a:avLst/>
          </a:prstGeom>
        </p:spPr>
        <p:txBody>
          <a:bodyPr vert="horz" lIns="96574" tIns="48287" rIns="96574" bIns="48287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901701" y="4"/>
            <a:ext cx="2984871" cy="502675"/>
          </a:xfrm>
          <a:prstGeom prst="rect">
            <a:avLst/>
          </a:prstGeom>
        </p:spPr>
        <p:txBody>
          <a:bodyPr vert="horz" lIns="96574" tIns="48287" rIns="96574" bIns="48287" rtlCol="0"/>
          <a:lstStyle>
            <a:lvl1pPr algn="r">
              <a:defRPr sz="1300"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2" y="9516041"/>
            <a:ext cx="2984871" cy="502674"/>
          </a:xfrm>
          <a:prstGeom prst="rect">
            <a:avLst/>
          </a:prstGeom>
        </p:spPr>
        <p:txBody>
          <a:bodyPr vert="horz" lIns="96574" tIns="48287" rIns="96574" bIns="48287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901701" y="9516041"/>
            <a:ext cx="2984871" cy="502674"/>
          </a:xfrm>
          <a:prstGeom prst="rect">
            <a:avLst/>
          </a:prstGeom>
        </p:spPr>
        <p:txBody>
          <a:bodyPr vert="horz" lIns="96574" tIns="48287" rIns="96574" bIns="48287" rtlCol="0" anchor="b"/>
          <a:lstStyle>
            <a:lvl1pPr algn="r">
              <a:defRPr sz="1300"/>
            </a:lvl1pPr>
          </a:lstStyle>
          <a:p>
            <a:fld id="{CEBBA919-2435-43D8-A71B-06ADD96EDB20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1959864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74" tIns="48287" rIns="96574" bIns="48287" numCol="1" anchor="t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701" y="1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74" tIns="48287" rIns="96574" bIns="48287" numCol="1" anchor="t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8213" y="750888"/>
            <a:ext cx="5011737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8" y="4758891"/>
            <a:ext cx="5510530" cy="450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74" tIns="48287" rIns="96574" bIns="482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516043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74" tIns="48287" rIns="96574" bIns="48287" numCol="1" anchor="b" anchorCtr="0" compatLnSpc="1">
            <a:prstTxWarp prst="textNoShape">
              <a:avLst/>
            </a:prstTxWarp>
          </a:bodyPr>
          <a:lstStyle>
            <a:lvl1pPr algn="l">
              <a:defRPr sz="13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701" y="9516043"/>
            <a:ext cx="2984871" cy="50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74" tIns="48287" rIns="96574" bIns="48287" numCol="1" anchor="b" anchorCtr="0" compatLnSpc="1">
            <a:prstTxWarp prst="textNoShape">
              <a:avLst/>
            </a:prstTxWarp>
          </a:bodyPr>
          <a:lstStyle>
            <a:lvl1pPr algn="r">
              <a:defRPr sz="1300" smtClean="0"/>
            </a:lvl1pPr>
          </a:lstStyle>
          <a:p>
            <a:pPr>
              <a:defRPr/>
            </a:pPr>
            <a:fld id="{C0CA43A8-1B64-4162-90D3-8710154152C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83192714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="" xmlns:p14="http://schemas.microsoft.com/office/powerpoint/2010/main" val="3627205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86E1A-B878-4E82-BD35-FF8842B1C72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7099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86E1A-B878-4E82-BD35-FF8842B1C72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3048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86E1A-B878-4E82-BD35-FF8842B1C72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6846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086E1A-B878-4E82-BD35-FF8842B1C72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1621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ttotitolo 2"/>
          <p:cNvSpPr>
            <a:spLocks noGrp="1"/>
          </p:cNvSpPr>
          <p:nvPr userDrawn="1">
            <p:ph type="subTitle" idx="1"/>
          </p:nvPr>
        </p:nvSpPr>
        <p:spPr>
          <a:xfrm>
            <a:off x="1492696" y="1668164"/>
            <a:ext cx="6400800" cy="457200"/>
          </a:xfrm>
        </p:spPr>
        <p:txBody>
          <a:bodyPr vert="horz">
            <a:normAutofit/>
          </a:bodyPr>
          <a:lstStyle>
            <a:lvl1pPr algn="ctr">
              <a:buNone/>
              <a:defRPr cap="all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</a:defRPr>
            </a:lvl1pPr>
          </a:lstStyle>
          <a:p>
            <a:r>
              <a:rPr lang="it-IT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Fare clic per modificare lo stile del sottotitolo dello schema</a:t>
            </a:r>
          </a:p>
        </p:txBody>
      </p:sp>
      <p:sp>
        <p:nvSpPr>
          <p:cNvPr id="13" name="Segnaposto immagine 2"/>
          <p:cNvSpPr>
            <a:spLocks noGrp="1"/>
          </p:cNvSpPr>
          <p:nvPr>
            <p:ph type="pic" idx="12" hasCustomPrompt="1"/>
          </p:nvPr>
        </p:nvSpPr>
        <p:spPr>
          <a:xfrm>
            <a:off x="7048500" y="5307409"/>
            <a:ext cx="1447800" cy="1093391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/>
              <a:t>Logo Cliente</a:t>
            </a:r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1828800" y="3229618"/>
            <a:ext cx="5486400" cy="804863"/>
          </a:xfrm>
        </p:spPr>
        <p:txBody>
          <a:bodyPr>
            <a:normAutofit/>
          </a:bodyPr>
          <a:lstStyle>
            <a:lvl1pPr algn="ctr">
              <a:buNone/>
              <a:defRPr sz="2200">
                <a:solidFill>
                  <a:srgbClr val="7F7F7F"/>
                </a:solidFill>
                <a:latin typeface="Cera PRO Light" panose="00000400000000000000" pitchFamily="50" charset="0"/>
                <a:cs typeface="Arial"/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sp>
        <p:nvSpPr>
          <p:cNvPr id="21" name="Segnaposto testo 20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0" y="5943600"/>
            <a:ext cx="1905000" cy="457200"/>
          </a:xfrm>
        </p:spPr>
        <p:txBody>
          <a:bodyPr anchor="b">
            <a:normAutofit/>
          </a:bodyPr>
          <a:lstStyle>
            <a:lvl1pPr>
              <a:buNone/>
              <a:defRPr sz="14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it-IT" dirty="0"/>
              <a:t>Data</a:t>
            </a:r>
          </a:p>
        </p:txBody>
      </p:sp>
      <p:sp>
        <p:nvSpPr>
          <p:cNvPr id="22" name="Segnaposto testo 20"/>
          <p:cNvSpPr>
            <a:spLocks noGrp="1"/>
          </p:cNvSpPr>
          <p:nvPr>
            <p:ph type="body" sz="quarter" idx="17" hasCustomPrompt="1"/>
          </p:nvPr>
        </p:nvSpPr>
        <p:spPr>
          <a:xfrm>
            <a:off x="3124200" y="5943600"/>
            <a:ext cx="2895600" cy="457200"/>
          </a:xfrm>
        </p:spPr>
        <p:txBody>
          <a:bodyPr anchor="b">
            <a:normAutofit/>
          </a:bodyPr>
          <a:lstStyle>
            <a:lvl1pPr algn="ctr">
              <a:buNone/>
              <a:defRPr sz="14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it-IT" dirty="0"/>
              <a:t>Relatore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500DF5A-1841-495B-ABBF-84F83C4528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80" y="5788001"/>
            <a:ext cx="980240" cy="58410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161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ED8A-6E36-44A6-B831-D457CCBA92C4}" type="datetimeFigureOut">
              <a:rPr lang="it-IT" smtClean="0"/>
              <a:pPr/>
              <a:t>28/08/2019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7C8D-4CDD-4DE3-ACAF-E41A1380BCF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968271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ED8A-6E36-44A6-B831-D457CCBA92C4}" type="datetimeFigureOut">
              <a:rPr lang="it-IT" smtClean="0"/>
              <a:pPr/>
              <a:t>28/08/2019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7C8D-4CDD-4DE3-ACAF-E41A1380BCF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378309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ED8A-6E36-44A6-B831-D457CCBA92C4}" type="datetimeFigureOut">
              <a:rPr lang="it-IT" smtClean="0"/>
              <a:pPr/>
              <a:t>28/08/2019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7C8D-4CDD-4DE3-ACAF-E41A1380BCF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550722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ED8A-6E36-44A6-B831-D457CCBA92C4}" type="datetimeFigureOut">
              <a:rPr lang="it-IT" smtClean="0"/>
              <a:pPr/>
              <a:t>28/08/2019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7C8D-4CDD-4DE3-ACAF-E41A1380BCF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899112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ED8A-6E36-44A6-B831-D457CCBA92C4}" type="datetimeFigureOut">
              <a:rPr lang="it-IT" smtClean="0"/>
              <a:pPr/>
              <a:t>28/08/2019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7C8D-4CDD-4DE3-ACAF-E41A1380BCF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050649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ED8A-6E36-44A6-B831-D457CCBA92C4}" type="datetimeFigureOut">
              <a:rPr lang="it-IT" smtClean="0"/>
              <a:pPr/>
              <a:t>28/08/2019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7C8D-4CDD-4DE3-ACAF-E41A1380BCF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746344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ED8A-6E36-44A6-B831-D457CCBA92C4}" type="datetimeFigureOut">
              <a:rPr lang="it-IT" smtClean="0"/>
              <a:pPr/>
              <a:t>28/08/2019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7C8D-4CDD-4DE3-ACAF-E41A1380BCF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85472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5_PUNTO 3 LOGO-01_RGB.png"/>
          <p:cNvPicPr>
            <a:picLocks noChangeAspect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>
          <a:xfrm>
            <a:off x="8028384" y="6238051"/>
            <a:ext cx="1036999" cy="533400"/>
          </a:xfrm>
          <a:prstGeom prst="rect">
            <a:avLst/>
          </a:prstGeom>
        </p:spPr>
      </p:pic>
      <p:sp>
        <p:nvSpPr>
          <p:cNvPr id="16" name="Segnaposto testo 15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85800" y="1066800"/>
            <a:ext cx="7772400" cy="533400"/>
          </a:xfrm>
        </p:spPr>
        <p:txBody>
          <a:bodyPr anchor="ctr">
            <a:normAutofit/>
          </a:bodyPr>
          <a:lstStyle>
            <a:lvl1pPr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cs typeface="Arial"/>
              </a:defRPr>
            </a:lvl1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9" name="Segnaposto testo 2"/>
          <p:cNvSpPr>
            <a:spLocks noGrp="1"/>
          </p:cNvSpPr>
          <p:nvPr userDrawn="1">
            <p:ph idx="1" hasCustomPrompt="1"/>
          </p:nvPr>
        </p:nvSpPr>
        <p:spPr>
          <a:xfrm>
            <a:off x="691821" y="1789494"/>
            <a:ext cx="7772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Cera PRO Light" panose="00000400000000000000" pitchFamily="50" charset="0"/>
                <a:cs typeface="Arial"/>
              </a:defRPr>
            </a:lvl1pPr>
          </a:lstStyle>
          <a:p>
            <a:pPr lvl="0"/>
            <a:r>
              <a:rPr lang="it-IT" dirty="0"/>
              <a:t>Testo</a:t>
            </a:r>
          </a:p>
        </p:txBody>
      </p:sp>
      <p:sp>
        <p:nvSpPr>
          <p:cNvPr id="5" name="Segnaposto testo 6">
            <a:extLst>
              <a:ext uri="{FF2B5EF4-FFF2-40B4-BE49-F238E27FC236}">
                <a16:creationId xmlns="" xmlns:a16="http://schemas.microsoft.com/office/drawing/2014/main" id="{4C9EF439-F24A-4301-A561-87A1D7EB2E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617" y="6453336"/>
            <a:ext cx="5112568" cy="529208"/>
          </a:xfrm>
        </p:spPr>
        <p:txBody>
          <a:bodyPr>
            <a:normAutofit/>
          </a:bodyPr>
          <a:lstStyle>
            <a:lvl1pPr marL="0" indent="0">
              <a:buNone/>
              <a:defRPr sz="2000" b="0"/>
            </a:lvl1pPr>
          </a:lstStyle>
          <a:p>
            <a:pPr algn="l"/>
            <a:r>
              <a:rPr lang="it-IT" sz="1800" b="1" dirty="0">
                <a:solidFill>
                  <a:schemeClr val="tx1"/>
                </a:solidFill>
                <a:latin typeface="Cera PRO Light" panose="00000400000000000000" pitchFamily="50" charset="0"/>
              </a:rPr>
              <a:t>Dott. Filippo Lenzerini – filippo@punto3.it</a:t>
            </a:r>
          </a:p>
        </p:txBody>
      </p:sp>
    </p:spTree>
    <p:extLst>
      <p:ext uri="{BB962C8B-B14F-4D97-AF65-F5344CB8AC3E}">
        <p14:creationId xmlns="" xmlns:p14="http://schemas.microsoft.com/office/powerpoint/2010/main" val="125693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5_PUNTO 3 LOGO-01_RGB.png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7092280" y="5410200"/>
            <a:ext cx="1691638" cy="1008734"/>
          </a:xfrm>
          <a:prstGeom prst="rect">
            <a:avLst/>
          </a:prstGeom>
        </p:spPr>
      </p:pic>
      <p:sp>
        <p:nvSpPr>
          <p:cNvPr id="22" name="Segnaposto testo 20"/>
          <p:cNvSpPr>
            <a:spLocks noGrp="1"/>
          </p:cNvSpPr>
          <p:nvPr>
            <p:ph type="body" sz="quarter" idx="17" hasCustomPrompt="1"/>
          </p:nvPr>
        </p:nvSpPr>
        <p:spPr>
          <a:xfrm>
            <a:off x="3124200" y="5943600"/>
            <a:ext cx="2895600" cy="457200"/>
          </a:xfrm>
        </p:spPr>
        <p:txBody>
          <a:bodyPr anchor="b">
            <a:normAutofit/>
          </a:bodyPr>
          <a:lstStyle>
            <a:lvl1pPr algn="ctr">
              <a:buNone/>
              <a:defRPr sz="14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it-IT" dirty="0"/>
              <a:t>Telefono </a:t>
            </a:r>
            <a:r>
              <a:rPr lang="it-IT" dirty="0" err="1"/>
              <a:t>–</a:t>
            </a:r>
            <a:r>
              <a:rPr lang="it-IT" dirty="0"/>
              <a:t> </a:t>
            </a:r>
            <a:r>
              <a:rPr lang="it-IT" dirty="0" err="1"/>
              <a:t>email</a:t>
            </a:r>
            <a:endParaRPr lang="it-IT" dirty="0"/>
          </a:p>
        </p:txBody>
      </p:sp>
      <p:sp>
        <p:nvSpPr>
          <p:cNvPr id="9" name="Segnaposto testo 20"/>
          <p:cNvSpPr>
            <a:spLocks noGrp="1"/>
          </p:cNvSpPr>
          <p:nvPr>
            <p:ph type="body" sz="quarter" idx="18" hasCustomPrompt="1"/>
          </p:nvPr>
        </p:nvSpPr>
        <p:spPr>
          <a:xfrm>
            <a:off x="3124200" y="5410200"/>
            <a:ext cx="2895600" cy="457200"/>
          </a:xfrm>
        </p:spPr>
        <p:txBody>
          <a:bodyPr anchor="b">
            <a:normAutofit/>
          </a:bodyPr>
          <a:lstStyle>
            <a:lvl1pPr algn="ctr">
              <a:buNone/>
              <a:defRPr sz="1400">
                <a:solidFill>
                  <a:srgbClr val="7F7F7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it-IT" dirty="0"/>
              <a:t>Relatore</a:t>
            </a:r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2514600" y="2564904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cs typeface="Calibri (Corpo)"/>
              </a:rPr>
              <a:t>Thank</a:t>
            </a:r>
            <a:r>
              <a:rPr lang="it-IT" sz="28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cs typeface="Calibri (Corpo)"/>
              </a:rPr>
              <a:t> </a:t>
            </a:r>
            <a:r>
              <a:rPr lang="it-IT" sz="2800" baseline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cs typeface="Calibri (Corpo)"/>
              </a:rPr>
              <a:t>you</a:t>
            </a:r>
            <a:r>
              <a:rPr lang="it-IT" sz="28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cs typeface="Calibri (Corpo)"/>
              </a:rPr>
              <a:t> for the </a:t>
            </a:r>
            <a:r>
              <a:rPr lang="en-GB" sz="2800" baseline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cs typeface="Calibri (Corpo)"/>
              </a:rPr>
              <a:t>attention</a:t>
            </a:r>
            <a:endParaRPr lang="en-GB" sz="2800" noProof="0" dirty="0">
              <a:solidFill>
                <a:schemeClr val="tx1">
                  <a:lumMod val="65000"/>
                  <a:lumOff val="35000"/>
                </a:schemeClr>
              </a:solidFill>
              <a:latin typeface="Cera PRO" panose="00000800000000000000" pitchFamily="50" charset="0"/>
              <a:cs typeface="Calibri (Corpo)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78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C0B6-D948-4893-BC0C-2234822CD758}" type="datetimeFigureOut">
              <a:rPr lang="it-IT" smtClean="0"/>
              <a:pPr/>
              <a:t>28/08/2019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70823-2772-49F7-B5F4-6665F30DB18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605370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EC0B6-D948-4893-BC0C-2234822CD758}" type="datetimeFigureOut">
              <a:rPr lang="it-IT" smtClean="0"/>
              <a:pPr/>
              <a:t>28/08/2019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70823-2772-49F7-B5F4-6665F30DB184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07747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ED8A-6E36-44A6-B831-D457CCBA92C4}" type="datetimeFigureOut">
              <a:rPr lang="it-IT" smtClean="0"/>
              <a:pPr/>
              <a:t>28/08/2019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7C8D-4CDD-4DE3-ACAF-E41A1380BCF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56154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ED8A-6E36-44A6-B831-D457CCBA92C4}" type="datetimeFigureOut">
              <a:rPr lang="it-IT" smtClean="0"/>
              <a:pPr/>
              <a:t>28/08/2019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7C8D-4CDD-4DE3-ACAF-E41A1380BCF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945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ED8A-6E36-44A6-B831-D457CCBA92C4}" type="datetimeFigureOut">
              <a:rPr lang="it-IT" smtClean="0"/>
              <a:pPr/>
              <a:t>28/08/2019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7C8D-4CDD-4DE3-ACAF-E41A1380BCF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73652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1ED8A-6E36-44A6-B831-D457CCBA92C4}" type="datetimeFigureOut">
              <a:rPr lang="it-IT" smtClean="0"/>
              <a:pPr/>
              <a:t>28/08/2019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CC7C8D-4CDD-4DE3-ACAF-E41A1380BCF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476994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BA20F-C4D2-104A-B46A-7B3206CD4BCC}" type="datetimeFigureOut">
              <a:rPr lang="it-IT" smtClean="0"/>
              <a:pPr/>
              <a:t>28/08/2019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FA5F8-F56E-2446-BFEA-4210E035FF3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="" xmlns:a16="http://schemas.microsoft.com/office/drawing/2014/main" id="{CD93F6F4-CF52-4C84-A6CD-8DA2CAB31288}"/>
              </a:ext>
            </a:extLst>
          </p:cNvPr>
          <p:cNvSpPr txBox="1">
            <a:spLocks/>
          </p:cNvSpPr>
          <p:nvPr userDrawn="1"/>
        </p:nvSpPr>
        <p:spPr>
          <a:xfrm>
            <a:off x="78617" y="6453336"/>
            <a:ext cx="5112568" cy="52920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it-IT" sz="1600" b="1">
                <a:latin typeface="Cera PRO Light" panose="00000400000000000000" pitchFamily="50" charset="0"/>
              </a:rPr>
              <a:t>Dott. Filippo Lenzerini – filippo@punto3.it</a:t>
            </a:r>
            <a:endParaRPr lang="it-IT" sz="1600" b="1" dirty="0">
              <a:latin typeface="Cera PRO Light" panose="00000400000000000000" pitchFamily="50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7260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704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1ED8A-6E36-44A6-B831-D457CCBA92C4}" type="datetimeFigureOut">
              <a:rPr lang="it-IT" smtClean="0"/>
              <a:pPr/>
              <a:t>28/08/2019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C7C8D-4CDD-4DE3-ACAF-E41A1380BCFB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8825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65.png"/><Relationship Id="rId10" Type="http://schemas.openxmlformats.org/officeDocument/2006/relationships/diagramData" Target="../diagrams/data2.xml"/><Relationship Id="rId4" Type="http://schemas.openxmlformats.org/officeDocument/2006/relationships/image" Target="../media/image57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>
            <a:extLst>
              <a:ext uri="{FF2B5EF4-FFF2-40B4-BE49-F238E27FC236}">
                <a16:creationId xmlns="" xmlns:a16="http://schemas.microsoft.com/office/drawing/2014/main" id="{B6F61992-A25B-43CD-BF7A-7403A118C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585" y="3014390"/>
            <a:ext cx="8082830" cy="2579513"/>
          </a:xfrm>
        </p:spPr>
        <p:txBody>
          <a:bodyPr>
            <a:noAutofit/>
          </a:bodyPr>
          <a:lstStyle/>
          <a:p>
            <a:endParaRPr lang="it-IT" dirty="0"/>
          </a:p>
          <a:p>
            <a:r>
              <a:rPr lang="en-US" dirty="0"/>
              <a:t>Exchange of experiences and peer training among local stakeholders in BRs </a:t>
            </a:r>
            <a:endParaRPr lang="it-IT" dirty="0"/>
          </a:p>
        </p:txBody>
      </p:sp>
      <p:sp>
        <p:nvSpPr>
          <p:cNvPr id="7" name="Segnaposto testo 6">
            <a:extLst>
              <a:ext uri="{FF2B5EF4-FFF2-40B4-BE49-F238E27FC236}">
                <a16:creationId xmlns="" xmlns:a16="http://schemas.microsoft.com/office/drawing/2014/main" id="{19E39F3F-FC7B-46AE-AF1D-F862F0E40A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544" y="5805264"/>
            <a:ext cx="5112568" cy="52920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it-IT" sz="1800" b="1" dirty="0">
                <a:solidFill>
                  <a:schemeClr val="tx1"/>
                </a:solidFill>
                <a:latin typeface="Cera PRO Light" panose="00000400000000000000" pitchFamily="50" charset="0"/>
              </a:rPr>
              <a:t>Dott. Filippo Lenzerini – filippo@punto3.it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3291E0A6-EB11-455A-A511-1AC0E22A3CB8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493912" y="0"/>
            <a:ext cx="6156176" cy="300485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="" xmlns:a16="http://schemas.microsoft.com/office/drawing/2014/main" id="{5297DF46-EF65-4811-B4C4-C5E9C2A64085}"/>
              </a:ext>
            </a:extLst>
          </p:cNvPr>
          <p:cNvSpPr txBox="1"/>
          <p:nvPr/>
        </p:nvSpPr>
        <p:spPr>
          <a:xfrm>
            <a:off x="182918" y="6334472"/>
            <a:ext cx="4329447" cy="576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578661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sultati immagini per mappa ITALIA politica senza scritte">
            <a:extLst>
              <a:ext uri="{FF2B5EF4-FFF2-40B4-BE49-F238E27FC236}">
                <a16:creationId xmlns="" xmlns:a16="http://schemas.microsoft.com/office/drawing/2014/main" id="{08EA6E00-7F98-460B-94A3-F2476BA98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61678"/>
            <a:ext cx="4000500" cy="4838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3B7D6A19-1AC5-46A7-A0D6-B7A4EFBA6F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260648"/>
            <a:ext cx="9144000" cy="533400"/>
          </a:xfrm>
        </p:spPr>
        <p:txBody>
          <a:bodyPr>
            <a:normAutofit/>
          </a:bodyPr>
          <a:lstStyle/>
          <a:p>
            <a:r>
              <a:rPr lang="en-US" dirty="0"/>
              <a:t>EDUCATIONAL TOUR: FROM APPENNINO TO ALPI AND BACK</a:t>
            </a:r>
          </a:p>
        </p:txBody>
      </p:sp>
      <p:cxnSp>
        <p:nvCxnSpPr>
          <p:cNvPr id="3" name="Connettore 2 2">
            <a:extLst>
              <a:ext uri="{FF2B5EF4-FFF2-40B4-BE49-F238E27FC236}">
                <a16:creationId xmlns="" xmlns:a16="http://schemas.microsoft.com/office/drawing/2014/main" id="{5BE5AF87-9FC7-41F5-9AF6-C897F14F2A5C}"/>
              </a:ext>
            </a:extLst>
          </p:cNvPr>
          <p:cNvCxnSpPr>
            <a:cxnSpLocks/>
          </p:cNvCxnSpPr>
          <p:nvPr/>
        </p:nvCxnSpPr>
        <p:spPr>
          <a:xfrm flipH="1">
            <a:off x="1907704" y="1631234"/>
            <a:ext cx="216024" cy="107768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contenuto 2">
            <a:extLst>
              <a:ext uri="{FF2B5EF4-FFF2-40B4-BE49-F238E27FC236}">
                <a16:creationId xmlns="" xmlns:a16="http://schemas.microsoft.com/office/drawing/2014/main" id="{56C35349-C449-418F-9616-7A3B1D54F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032" y="1412776"/>
            <a:ext cx="3598168" cy="3168352"/>
          </a:xfrm>
        </p:spPr>
        <p:txBody>
          <a:bodyPr>
            <a:noAutofit/>
          </a:bodyPr>
          <a:lstStyle/>
          <a:p>
            <a:pPr marL="0" indent="0" algn="just"/>
            <a:r>
              <a:rPr lang="en-US" dirty="0"/>
              <a:t>two of the most active Italian Biosphere Reserves (Appennino Tosco Emiliano and Alpi Ledrensi e Judicaria) are organizing an exchange of educational tours aimed at </a:t>
            </a:r>
            <a:r>
              <a:rPr lang="en-US" sz="2000" b="1" dirty="0">
                <a:solidFill>
                  <a:srgbClr val="00B0F0"/>
                </a:solidFill>
              </a:rPr>
              <a:t>small entrepreneurs</a:t>
            </a:r>
            <a:r>
              <a:rPr lang="en-US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to </a:t>
            </a:r>
            <a:r>
              <a:rPr lang="en-US" sz="2000" b="1" dirty="0">
                <a:solidFill>
                  <a:srgbClr val="00B0F0"/>
                </a:solidFill>
              </a:rPr>
              <a:t>transfer skills </a:t>
            </a:r>
            <a:r>
              <a:rPr lang="en-US" dirty="0"/>
              <a:t>to areas where each territory has excellence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to encourage the</a:t>
            </a:r>
            <a:r>
              <a:rPr lang="en-US" sz="2000" b="1" dirty="0">
                <a:solidFill>
                  <a:srgbClr val="00B0F0"/>
                </a:solidFill>
              </a:rPr>
              <a:t> creation of cooperation </a:t>
            </a:r>
            <a:r>
              <a:rPr lang="en-US" dirty="0"/>
              <a:t>between companies aimed at developing joint projects consistent with the UNESCO MAB </a:t>
            </a:r>
            <a:r>
              <a:rPr lang="en-US" dirty="0" err="1"/>
              <a:t>programme</a:t>
            </a:r>
            <a:r>
              <a:rPr lang="en-US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 algn="just"/>
            <a:r>
              <a:rPr lang="en-US" sz="2000" b="1" dirty="0">
                <a:solidFill>
                  <a:srgbClr val="00B0F0"/>
                </a:solidFill>
              </a:rPr>
              <a:t> </a:t>
            </a:r>
          </a:p>
          <a:p>
            <a:pPr marL="0" indent="0" algn="just"/>
            <a:endParaRPr lang="en-US" dirty="0"/>
          </a:p>
          <a:p>
            <a:pPr marL="0" indent="0" algn="l"/>
            <a:endParaRPr lang="en-GB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it-IT" b="0" dirty="0">
              <a:solidFill>
                <a:schemeClr val="accent4"/>
              </a:solidFill>
              <a:cs typeface="Arial" pitchFamily="34" charset="0"/>
              <a:sym typeface="Gill Sans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003290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>
            <a:extLst>
              <a:ext uri="{FF2B5EF4-FFF2-40B4-BE49-F238E27FC236}">
                <a16:creationId xmlns="" xmlns:a16="http://schemas.microsoft.com/office/drawing/2014/main" id="{56C35349-C449-418F-9616-7A3B1D54F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848" y="1412776"/>
            <a:ext cx="5254352" cy="3168352"/>
          </a:xfrm>
        </p:spPr>
        <p:txBody>
          <a:bodyPr>
            <a:noAutofit/>
          </a:bodyPr>
          <a:lstStyle/>
          <a:p>
            <a:pPr marL="0" indent="0" algn="just"/>
            <a:r>
              <a:rPr lang="en-US" dirty="0"/>
              <a:t>in the first educational tour (October 2019), the Alpi Ledrensi and Judicaria Biosphere Reserve will host 15 </a:t>
            </a:r>
            <a:r>
              <a:rPr lang="en-US" sz="2000" b="1" dirty="0">
                <a:solidFill>
                  <a:srgbClr val="00B0F0"/>
                </a:solidFill>
              </a:rPr>
              <a:t>outdoor tourism operators </a:t>
            </a:r>
            <a:r>
              <a:rPr lang="en-US" dirty="0"/>
              <a:t>from the Appennino Tosco Emiliano and will offer them a training experience alongside their economic operators in the sector: Trentino is one of the most developed regions in the world in terms of outdoor tourism.</a:t>
            </a:r>
          </a:p>
          <a:p>
            <a:pPr marL="0" indent="0" algn="just"/>
            <a:r>
              <a:rPr lang="en-US" dirty="0"/>
              <a:t>The educational tour also aims </a:t>
            </a:r>
            <a:r>
              <a:rPr lang="en-US" sz="2000" b="1" dirty="0">
                <a:solidFill>
                  <a:srgbClr val="00B0F0"/>
                </a:solidFill>
              </a:rPr>
              <a:t>to explore the best ways in which outdoor sports activities can promote the enjoyment and knowledge of the territory and its values.</a:t>
            </a:r>
            <a:endParaRPr lang="en-US" dirty="0"/>
          </a:p>
          <a:p>
            <a:pPr marL="0" indent="0" algn="just"/>
            <a:endParaRPr lang="en-US" dirty="0"/>
          </a:p>
          <a:p>
            <a:pPr marL="0" indent="0" algn="l"/>
            <a:endParaRPr lang="en-GB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it-IT" b="0" dirty="0">
              <a:solidFill>
                <a:schemeClr val="accent4"/>
              </a:solidFill>
              <a:cs typeface="Arial" pitchFamily="34" charset="0"/>
              <a:sym typeface="Gill Sans" charset="0"/>
            </a:endParaRPr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CB14A080-E672-4A69-A92D-6356C039E0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539552" y="1331835"/>
            <a:ext cx="2555776" cy="158417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5E109AAB-ED82-48FE-8BEB-B519330816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539552" y="2916010"/>
            <a:ext cx="2555776" cy="173712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FE2990C1-3D38-4889-91D7-D4691EFCD4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/>
          <a:srcRect/>
          <a:stretch/>
        </p:blipFill>
        <p:spPr>
          <a:xfrm>
            <a:off x="539552" y="4581128"/>
            <a:ext cx="2555776" cy="1584176"/>
          </a:xfrm>
          <a:prstGeom prst="rect">
            <a:avLst/>
          </a:prstGeom>
        </p:spPr>
      </p:pic>
      <p:sp>
        <p:nvSpPr>
          <p:cNvPr id="9" name="Segnaposto testo 8">
            <a:extLst>
              <a:ext uri="{FF2B5EF4-FFF2-40B4-BE49-F238E27FC236}">
                <a16:creationId xmlns="" xmlns:a16="http://schemas.microsoft.com/office/drawing/2014/main" id="{C54EF598-D4B2-4FA5-8257-17024627F2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Segnaposto testo 5">
            <a:extLst>
              <a:ext uri="{FF2B5EF4-FFF2-40B4-BE49-F238E27FC236}">
                <a16:creationId xmlns="" xmlns:a16="http://schemas.microsoft.com/office/drawing/2014/main" id="{8056BE91-F641-4CE8-A5AF-165C66C1D70C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/>
              <a:t>EDUCATIONAL TOUR: FROM APPENNINO TO ALPI AND BACK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55934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2">
            <a:extLst>
              <a:ext uri="{FF2B5EF4-FFF2-40B4-BE49-F238E27FC236}">
                <a16:creationId xmlns="" xmlns:a16="http://schemas.microsoft.com/office/drawing/2014/main" id="{56C35349-C449-418F-9616-7A3B1D54F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848" y="1268760"/>
            <a:ext cx="5254352" cy="3168352"/>
          </a:xfrm>
        </p:spPr>
        <p:txBody>
          <a:bodyPr>
            <a:noAutofit/>
          </a:bodyPr>
          <a:lstStyle/>
          <a:p>
            <a:pPr marL="0" indent="0" algn="just"/>
            <a:r>
              <a:rPr lang="en-US" dirty="0"/>
              <a:t>In the second educational tour (Spring 2020), the Appennino Tosco Emiliano Biosphere Reserve will host 15 </a:t>
            </a:r>
            <a:r>
              <a:rPr lang="en-US" sz="2000" b="1" dirty="0">
                <a:solidFill>
                  <a:srgbClr val="00B0F0"/>
                </a:solidFill>
              </a:rPr>
              <a:t>entrepreneurs in the agri-food sector </a:t>
            </a:r>
            <a:r>
              <a:rPr lang="en-US" dirty="0"/>
              <a:t>from the Alpi Ledrensi and Judicaria and will offer them a training experience alongside their economic operators in the sector: Appennino has a very high experience in developing an high quality and strictly connected to the landscape agri-food productions. </a:t>
            </a:r>
          </a:p>
          <a:p>
            <a:pPr marL="0" indent="0" algn="just"/>
            <a:r>
              <a:rPr lang="en-US" dirty="0"/>
              <a:t>The educational tour also aims </a:t>
            </a:r>
            <a:r>
              <a:rPr lang="en-US" sz="2000" b="1" dirty="0">
                <a:solidFill>
                  <a:srgbClr val="00B0F0"/>
                </a:solidFill>
              </a:rPr>
              <a:t>to explore the best ways in which high quality agri-food products could be both useful to conserve landscape and biodiversity and to promote worldwide the Biosphere Reserve values.</a:t>
            </a:r>
          </a:p>
          <a:p>
            <a:pPr marL="0" indent="0" algn="l"/>
            <a:endParaRPr lang="en-GB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it-IT" b="0" dirty="0">
              <a:solidFill>
                <a:schemeClr val="accent4"/>
              </a:solidFill>
              <a:cs typeface="Arial" pitchFamily="34" charset="0"/>
              <a:sym typeface="Gill Sans" charset="0"/>
            </a:endParaRPr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CB14A080-E672-4A69-A92D-6356C039E0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1331835"/>
            <a:ext cx="2555775" cy="158417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5E109AAB-ED82-48FE-8BEB-B519330816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2871953"/>
            <a:ext cx="2555776" cy="17091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FE2990C1-3D38-4889-91D7-D4691EFCD4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39552" y="4581128"/>
            <a:ext cx="2555775" cy="1584176"/>
          </a:xfrm>
          <a:prstGeom prst="rect">
            <a:avLst/>
          </a:prstGeom>
        </p:spPr>
      </p:pic>
      <p:sp>
        <p:nvSpPr>
          <p:cNvPr id="9" name="Segnaposto testo 5">
            <a:extLst>
              <a:ext uri="{FF2B5EF4-FFF2-40B4-BE49-F238E27FC236}">
                <a16:creationId xmlns="" xmlns:a16="http://schemas.microsoft.com/office/drawing/2014/main" id="{5FA620E6-8724-43AC-9D85-4477BA01F06B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/>
              <a:t>EDUCATIONAL TOUR: FROM APPENNINO TO ALPI AND BACK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15614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5">
            <a:extLst>
              <a:ext uri="{FF2B5EF4-FFF2-40B4-BE49-F238E27FC236}">
                <a16:creationId xmlns="" xmlns:a16="http://schemas.microsoft.com/office/drawing/2014/main" id="{5FA620E6-8724-43AC-9D85-4477BA01F06B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TRAINING: BIRDWATCHING AND ECOTOURISM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AEF4E61C-F769-46F3-9FAC-7460379F02A7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38134" y="1052736"/>
            <a:ext cx="5196842" cy="2952328"/>
          </a:xfrm>
          <a:prstGeom prst="rect">
            <a:avLst/>
          </a:prstGeom>
          <a:ln>
            <a:solidFill>
              <a:srgbClr val="C7AC02"/>
            </a:solidFill>
          </a:ln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AC962F37-2A0C-4A30-B40E-B30503AC4DBD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666726" y="1052736"/>
            <a:ext cx="3297762" cy="295232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="" xmlns:a16="http://schemas.microsoft.com/office/drawing/2014/main" id="{DB0C172C-C42E-44F2-811F-6693B68AAA0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/>
          <a:srcRect t="16042"/>
          <a:stretch/>
        </p:blipFill>
        <p:spPr>
          <a:xfrm>
            <a:off x="323528" y="4094473"/>
            <a:ext cx="3788284" cy="2162205"/>
          </a:xfrm>
          <a:prstGeom prst="rect">
            <a:avLst/>
          </a:prstGeom>
          <a:ln>
            <a:solidFill>
              <a:srgbClr val="C7AC02"/>
            </a:solidFill>
          </a:ln>
        </p:spPr>
      </p:pic>
      <p:pic>
        <p:nvPicPr>
          <p:cNvPr id="14" name="Immagine 13">
            <a:extLst>
              <a:ext uri="{FF2B5EF4-FFF2-40B4-BE49-F238E27FC236}">
                <a16:creationId xmlns="" xmlns:a16="http://schemas.microsoft.com/office/drawing/2014/main" id="{93698CEB-66D2-483B-BE59-C194EAA43A1E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211960" y="4094473"/>
            <a:ext cx="3240360" cy="2142839"/>
          </a:xfrm>
          <a:prstGeom prst="rect">
            <a:avLst/>
          </a:prstGeom>
          <a:ln>
            <a:solidFill>
              <a:srgbClr val="C7AC02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172808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5">
            <a:extLst>
              <a:ext uri="{FF2B5EF4-FFF2-40B4-BE49-F238E27FC236}">
                <a16:creationId xmlns="" xmlns:a16="http://schemas.microsoft.com/office/drawing/2014/main" id="{5FA620E6-8724-43AC-9D85-4477BA01F06B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TRAINING: BIRDWATCHING AND ECOTOURISM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="" xmlns:a16="http://schemas.microsoft.com/office/drawing/2014/main" id="{94E6DEB5-E61D-4C06-AA45-57DA5B0F0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008" y="1124744"/>
            <a:ext cx="3814192" cy="4968552"/>
          </a:xfrm>
        </p:spPr>
        <p:txBody>
          <a:bodyPr>
            <a:noAutofit/>
          </a:bodyPr>
          <a:lstStyle/>
          <a:p>
            <a:pPr marL="0" indent="0" algn="just"/>
            <a:r>
              <a:rPr lang="en-GB" sz="2000" b="1" dirty="0">
                <a:solidFill>
                  <a:srgbClr val="00B0F0"/>
                </a:solidFill>
              </a:rPr>
              <a:t>Po Delta has a long and valid experience in the field of birdwatching</a:t>
            </a:r>
          </a:p>
          <a:p>
            <a:pPr marL="0" indent="0" algn="just"/>
            <a:r>
              <a:rPr lang="en-GB" sz="2000" b="1" dirty="0">
                <a:solidFill>
                  <a:srgbClr val="00B0F0"/>
                </a:solidFill>
              </a:rPr>
              <a:t> </a:t>
            </a:r>
          </a:p>
          <a:p>
            <a:pPr marL="0" indent="0" algn="just"/>
            <a:r>
              <a:rPr lang="en-GB" dirty="0"/>
              <a:t>With this school the BR would like to </a:t>
            </a:r>
            <a:r>
              <a:rPr lang="en-GB" sz="2000" b="1" dirty="0">
                <a:solidFill>
                  <a:srgbClr val="00B0F0"/>
                </a:solidFill>
              </a:rPr>
              <a:t>share its specific knowledge to the MAB network</a:t>
            </a:r>
            <a:r>
              <a:rPr lang="en-GB" dirty="0"/>
              <a:t>, mainly to those natural areas which wish to create or enhance an eco-touristic strategy based on birdwatching. </a:t>
            </a:r>
          </a:p>
          <a:p>
            <a:pPr marL="0" indent="0" algn="just"/>
            <a:endParaRPr lang="en-GB" dirty="0"/>
          </a:p>
          <a:p>
            <a:pPr marL="0" indent="0" algn="just"/>
            <a:r>
              <a:rPr lang="en-GB" sz="2000" b="1" dirty="0">
                <a:solidFill>
                  <a:srgbClr val="00B0F0"/>
                </a:solidFill>
              </a:rPr>
              <a:t>The school is structured both in lessons and in trips on the territory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C45AE0E3-E2F6-49D0-B143-F4095EA36C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/>
          <a:srcRect l="36613" r="8010" b="8198"/>
          <a:stretch/>
        </p:blipFill>
        <p:spPr>
          <a:xfrm>
            <a:off x="179513" y="1196752"/>
            <a:ext cx="4392488" cy="48377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4673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5">
            <a:extLst>
              <a:ext uri="{FF2B5EF4-FFF2-40B4-BE49-F238E27FC236}">
                <a16:creationId xmlns="" xmlns:a16="http://schemas.microsoft.com/office/drawing/2014/main" id="{5FA620E6-8724-43AC-9D85-4477BA01F06B}"/>
              </a:ext>
            </a:extLst>
          </p:cNvPr>
          <p:cNvSpPr txBox="1">
            <a:spLocks/>
          </p:cNvSpPr>
          <p:nvPr/>
        </p:nvSpPr>
        <p:spPr>
          <a:xfrm>
            <a:off x="0" y="260648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dirty="0"/>
              <a:t>TRAINING: BIRDWATCHING AND ECOTOURISM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="" xmlns:a16="http://schemas.microsoft.com/office/drawing/2014/main" id="{94E6DEB5-E61D-4C06-AA45-57DA5B0F0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6040" y="980727"/>
            <a:ext cx="5830416" cy="5080981"/>
          </a:xfrm>
        </p:spPr>
        <p:txBody>
          <a:bodyPr>
            <a:noAutofit/>
          </a:bodyPr>
          <a:lstStyle/>
          <a:p>
            <a:pPr marL="0" indent="0" algn="just"/>
            <a:r>
              <a:rPr lang="en-GB" sz="2000" b="1" dirty="0">
                <a:solidFill>
                  <a:srgbClr val="00B0F0"/>
                </a:solidFill>
              </a:rPr>
              <a:t>Main target participants </a:t>
            </a:r>
            <a:r>
              <a:rPr lang="en-GB" dirty="0"/>
              <a:t>are: 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/>
              <a:t>Tourist operators </a:t>
            </a:r>
            <a:r>
              <a:rPr lang="en-GB" dirty="0"/>
              <a:t>already operating in the field of birdwatching and ecotourism who wish to improve or tourist operators who wish to diversify their activities in the field of birdwatching and ecotourism;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/>
              <a:t>Administrators and officers</a:t>
            </a:r>
            <a:r>
              <a:rPr lang="en-GB" dirty="0"/>
              <a:t> of Public Administrations in territories and natural areas where birdwatching and ecotourism can be developed;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b="1" dirty="0"/>
              <a:t>Directors or employees </a:t>
            </a:r>
            <a:r>
              <a:rPr lang="en-GB" dirty="0"/>
              <a:t>in tourist destination management organization (DMO) interested in developing birdwatching and ecotourism.</a:t>
            </a:r>
            <a:endParaRPr lang="it-IT" dirty="0"/>
          </a:p>
          <a:p>
            <a:pPr marL="0" indent="0" algn="just"/>
            <a:r>
              <a:rPr lang="en-GB" dirty="0"/>
              <a:t> </a:t>
            </a:r>
            <a:endParaRPr lang="it-IT" dirty="0"/>
          </a:p>
          <a:p>
            <a:pPr marL="0" indent="0" algn="just"/>
            <a:r>
              <a:rPr lang="en-GB" sz="2000" b="1" dirty="0">
                <a:solidFill>
                  <a:srgbClr val="00B0F0"/>
                </a:solidFill>
              </a:rPr>
              <a:t>Application deadline</a:t>
            </a:r>
            <a:r>
              <a:rPr lang="en-GB" dirty="0"/>
              <a:t>: 13rd September (for those who apply to the school before the 31st of July, there is a significant discount on the registration fee )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79D263E4-66DE-4AD4-AC37-7C0EC196E13B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67544" y="3212976"/>
            <a:ext cx="2062575" cy="284873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57CAEA32-EF6D-4AB7-9D9E-7C37B71821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/>
          <a:srcRect l="16199" r="12339" b="-12110"/>
          <a:stretch/>
        </p:blipFill>
        <p:spPr>
          <a:xfrm>
            <a:off x="467544" y="1070503"/>
            <a:ext cx="2062575" cy="21424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4022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3B7D6A19-1AC5-46A7-A0D6-B7A4EFBA6F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1066800"/>
            <a:ext cx="7918648" cy="533400"/>
          </a:xfrm>
        </p:spPr>
        <p:txBody>
          <a:bodyPr>
            <a:noAutofit/>
          </a:bodyPr>
          <a:lstStyle/>
          <a:p>
            <a:r>
              <a:rPr lang="it-IT" dirty="0">
                <a:latin typeface="Cera PRO" panose="00000800000000000000" pitchFamily="50" charset="0"/>
              </a:rPr>
              <a:t>MEL </a:t>
            </a:r>
          </a:p>
          <a:p>
            <a:r>
              <a:rPr lang="it-IT" dirty="0">
                <a:latin typeface="Cera PRO" panose="00000800000000000000" pitchFamily="50" charset="0"/>
              </a:rPr>
              <a:t>NETWORK OF BEEKEEPERS </a:t>
            </a:r>
          </a:p>
          <a:p>
            <a:r>
              <a:rPr lang="it-IT" dirty="0">
                <a:latin typeface="Cera PRO" panose="00000800000000000000" pitchFamily="50" charset="0"/>
              </a:rPr>
              <a:t>IN MEDITTERRANEAN BIOSPHERE RESERVES 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816" y="2132856"/>
            <a:ext cx="6034616" cy="4176464"/>
          </a:xfrm>
        </p:spPr>
      </p:pic>
    </p:spTree>
    <p:extLst>
      <p:ext uri="{BB962C8B-B14F-4D97-AF65-F5344CB8AC3E}">
        <p14:creationId xmlns="" xmlns:p14="http://schemas.microsoft.com/office/powerpoint/2010/main" val="325347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3B7D6A19-1AC5-46A7-A0D6-B7A4EFBA6F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76672"/>
            <a:ext cx="7772400" cy="533400"/>
          </a:xfrm>
        </p:spPr>
        <p:txBody>
          <a:bodyPr/>
          <a:lstStyle/>
          <a:p>
            <a:r>
              <a:rPr lang="it-IT" dirty="0"/>
              <a:t>COOPERATION PROJECT: </a:t>
            </a:r>
            <a:r>
              <a:rPr lang="it-IT" dirty="0">
                <a:latin typeface="Cera PRO" panose="00000800000000000000" pitchFamily="50" charset="0"/>
              </a:rPr>
              <a:t>MEL</a:t>
            </a:r>
          </a:p>
        </p:txBody>
      </p:sp>
      <p:sp>
        <p:nvSpPr>
          <p:cNvPr id="7" name="Segnaposto testo 5">
            <a:extLst>
              <a:ext uri="{FF2B5EF4-FFF2-40B4-BE49-F238E27FC236}">
                <a16:creationId xmlns="" xmlns:a16="http://schemas.microsoft.com/office/drawing/2014/main" id="{CF4EFA20-AC4E-4ECE-9B3B-E4F6F42AB628}"/>
              </a:ext>
            </a:extLst>
          </p:cNvPr>
          <p:cNvSpPr txBox="1">
            <a:spLocks/>
          </p:cNvSpPr>
          <p:nvPr/>
        </p:nvSpPr>
        <p:spPr>
          <a:xfrm>
            <a:off x="5111552" y="2155544"/>
            <a:ext cx="3702096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</a:pPr>
            <a:r>
              <a:rPr lang="it-IT" sz="4000" dirty="0"/>
              <a:t>NETWORK OF BEEKEEPERS </a:t>
            </a:r>
          </a:p>
          <a:p>
            <a:pPr marL="0" indent="0" fontAlgn="auto">
              <a:spcAft>
                <a:spcPts val="0"/>
              </a:spcAft>
            </a:pPr>
            <a:r>
              <a:rPr lang="it-IT" dirty="0"/>
              <a:t>IN MEDITTERRANEAN BIOSPHERE RESERVES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58AD1F63-1E9E-48D7-A5D4-03B45B8D9D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/>
          <a:srcRect l="51400" t="16472" r="175"/>
          <a:stretch/>
        </p:blipFill>
        <p:spPr>
          <a:xfrm>
            <a:off x="107504" y="1484784"/>
            <a:ext cx="5004048" cy="288228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594F116E-D435-47FC-9BA3-D6541D2DD4DA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4367064"/>
            <a:ext cx="9144000" cy="15318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3515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3B7D6A19-1AC5-46A7-A0D6-B7A4EFBA6F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76672"/>
            <a:ext cx="7772400" cy="533400"/>
          </a:xfrm>
        </p:spPr>
        <p:txBody>
          <a:bodyPr/>
          <a:lstStyle/>
          <a:p>
            <a:r>
              <a:rPr lang="it-IT" dirty="0"/>
              <a:t>COOPERATION PROJECT: </a:t>
            </a:r>
            <a:r>
              <a:rPr lang="it-IT" dirty="0">
                <a:latin typeface="Cera PRO" panose="00000800000000000000" pitchFamily="50" charset="0"/>
              </a:rPr>
              <a:t>MEL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ABA1CBFA-9BF3-4A91-BABB-87EABCB450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006079" y="1092016"/>
            <a:ext cx="3131840" cy="1522415"/>
          </a:xfrm>
          <a:prstGeom prst="rect">
            <a:avLst/>
          </a:prstGeom>
          <a:ln>
            <a:solidFill>
              <a:srgbClr val="81BB26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480EC5D4-FF70-4D0E-98A6-77576E26E407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222522" y="2696375"/>
            <a:ext cx="6698953" cy="3672408"/>
          </a:xfrm>
          <a:prstGeom prst="rect">
            <a:avLst/>
          </a:prstGeom>
          <a:ln>
            <a:solidFill>
              <a:srgbClr val="81BB26"/>
            </a:solidFill>
          </a:ln>
        </p:spPr>
      </p:pic>
      <p:cxnSp>
        <p:nvCxnSpPr>
          <p:cNvPr id="9" name="Connettore diritto 8">
            <a:extLst>
              <a:ext uri="{FF2B5EF4-FFF2-40B4-BE49-F238E27FC236}">
                <a16:creationId xmlns="" xmlns:a16="http://schemas.microsoft.com/office/drawing/2014/main" id="{CE488847-DB1C-4AF8-9555-0CDE0E4B804B}"/>
              </a:ext>
            </a:extLst>
          </p:cNvPr>
          <p:cNvCxnSpPr>
            <a:cxnSpLocks/>
          </p:cNvCxnSpPr>
          <p:nvPr/>
        </p:nvCxnSpPr>
        <p:spPr>
          <a:xfrm>
            <a:off x="3347864" y="3573016"/>
            <a:ext cx="4392488" cy="0"/>
          </a:xfrm>
          <a:prstGeom prst="line">
            <a:avLst/>
          </a:prstGeom>
          <a:ln>
            <a:solidFill>
              <a:srgbClr val="81BB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="" xmlns:a16="http://schemas.microsoft.com/office/drawing/2014/main" id="{5DB9A351-BAE2-483D-ADE3-E5DBB96FAE34}"/>
              </a:ext>
            </a:extLst>
          </p:cNvPr>
          <p:cNvCxnSpPr>
            <a:cxnSpLocks/>
          </p:cNvCxnSpPr>
          <p:nvPr/>
        </p:nvCxnSpPr>
        <p:spPr>
          <a:xfrm>
            <a:off x="1259632" y="3789040"/>
            <a:ext cx="3384376" cy="0"/>
          </a:xfrm>
          <a:prstGeom prst="line">
            <a:avLst/>
          </a:prstGeom>
          <a:ln>
            <a:solidFill>
              <a:srgbClr val="81BB2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="" xmlns:a16="http://schemas.microsoft.com/office/drawing/2014/main" id="{D6E99A2E-9EF6-415F-AC0A-FA1DC2D59983}"/>
              </a:ext>
            </a:extLst>
          </p:cNvPr>
          <p:cNvCxnSpPr>
            <a:cxnSpLocks/>
          </p:cNvCxnSpPr>
          <p:nvPr/>
        </p:nvCxnSpPr>
        <p:spPr>
          <a:xfrm>
            <a:off x="1475656" y="4653136"/>
            <a:ext cx="3168352" cy="0"/>
          </a:xfrm>
          <a:prstGeom prst="line">
            <a:avLst/>
          </a:prstGeom>
          <a:ln>
            <a:solidFill>
              <a:srgbClr val="C7AC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="" xmlns:a16="http://schemas.microsoft.com/office/drawing/2014/main" id="{73611067-C354-4CCE-9E4A-C8366E265D74}"/>
              </a:ext>
            </a:extLst>
          </p:cNvPr>
          <p:cNvCxnSpPr>
            <a:cxnSpLocks/>
          </p:cNvCxnSpPr>
          <p:nvPr/>
        </p:nvCxnSpPr>
        <p:spPr>
          <a:xfrm>
            <a:off x="1475656" y="5229200"/>
            <a:ext cx="1476164" cy="0"/>
          </a:xfrm>
          <a:prstGeom prst="line">
            <a:avLst/>
          </a:prstGeom>
          <a:ln>
            <a:solidFill>
              <a:srgbClr val="C7AC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="" xmlns:a16="http://schemas.microsoft.com/office/drawing/2014/main" id="{E82DA684-7346-4566-8BA2-15A0B04923C1}"/>
              </a:ext>
            </a:extLst>
          </p:cNvPr>
          <p:cNvCxnSpPr>
            <a:cxnSpLocks/>
          </p:cNvCxnSpPr>
          <p:nvPr/>
        </p:nvCxnSpPr>
        <p:spPr>
          <a:xfrm>
            <a:off x="1475656" y="5805264"/>
            <a:ext cx="1656184" cy="0"/>
          </a:xfrm>
          <a:prstGeom prst="line">
            <a:avLst/>
          </a:prstGeom>
          <a:ln>
            <a:solidFill>
              <a:srgbClr val="C7AC0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2934041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3B7D6A19-1AC5-46A7-A0D6-B7A4EFBA6F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76672"/>
            <a:ext cx="7772400" cy="533400"/>
          </a:xfrm>
        </p:spPr>
        <p:txBody>
          <a:bodyPr/>
          <a:lstStyle/>
          <a:p>
            <a:r>
              <a:rPr lang="it-IT" dirty="0"/>
              <a:t>COOPERATION PROJECT: </a:t>
            </a:r>
            <a:r>
              <a:rPr lang="it-IT" dirty="0">
                <a:latin typeface="Cera PRO" panose="00000800000000000000" pitchFamily="50" charset="0"/>
              </a:rPr>
              <a:t>MEL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ABA1CBFA-9BF3-4A91-BABB-87EABCB450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3006079" y="1092016"/>
            <a:ext cx="3131840" cy="1522415"/>
          </a:xfrm>
          <a:prstGeom prst="rect">
            <a:avLst/>
          </a:prstGeom>
          <a:ln>
            <a:solidFill>
              <a:srgbClr val="81BB26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F7A75379-2196-418D-9A5E-356E880AA81E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51520" y="2667733"/>
            <a:ext cx="4824536" cy="364158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A6057334-AD01-479B-B3EF-8E9C840FBEDB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148064" y="2704702"/>
            <a:ext cx="3960440" cy="115634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06054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asellaDiTesto 1">
            <a:extLst>
              <a:ext uri="{FF2B5EF4-FFF2-40B4-BE49-F238E27FC236}">
                <a16:creationId xmlns="" xmlns:a16="http://schemas.microsoft.com/office/drawing/2014/main" id="{7E788F85-292F-4A52-8FD0-510F0ADEC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13519" y="1571786"/>
            <a:ext cx="4859982" cy="41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50" indent="-285750"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3000" indent="-228600"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200" indent="-228600"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400" indent="-228600"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 algn="ctr"/>
            <a:r>
              <a:rPr lang="it-IT" altLang="it-IT" sz="2109" dirty="0"/>
              <a:t>www.punto3.it</a:t>
            </a:r>
          </a:p>
        </p:txBody>
      </p:sp>
      <p:sp>
        <p:nvSpPr>
          <p:cNvPr id="10244" name="CasellaDiTesto 1">
            <a:extLst>
              <a:ext uri="{FF2B5EF4-FFF2-40B4-BE49-F238E27FC236}">
                <a16:creationId xmlns="" xmlns:a16="http://schemas.microsoft.com/office/drawing/2014/main" id="{5194B0F1-CA6B-4F81-9755-370855A60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998" y="410334"/>
            <a:ext cx="4151189" cy="190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50" indent="-285750"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3000" indent="-228600"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200" indent="-228600"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400" indent="-228600"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r>
              <a:rPr lang="it-IT" altLang="it-IT" sz="1969" dirty="0"/>
              <a:t>Dott. Filippo Lenzerini      </a:t>
            </a:r>
          </a:p>
          <a:p>
            <a:r>
              <a:rPr lang="it-IT" altLang="it-IT" sz="1406" b="0" dirty="0"/>
              <a:t> </a:t>
            </a:r>
          </a:p>
          <a:p>
            <a:r>
              <a:rPr lang="en-US" altLang="it-IT" sz="1406" b="0" dirty="0"/>
              <a:t>Founding member of Punto 3 </a:t>
            </a:r>
            <a:r>
              <a:rPr lang="en-US" altLang="it-IT" sz="1406" b="0" dirty="0" err="1"/>
              <a:t>s.r.l</a:t>
            </a:r>
            <a:r>
              <a:rPr lang="en-US" altLang="it-IT" sz="1406" b="0" dirty="0"/>
              <a:t>., it operates in the field of UNESCO awards, territorial marketing and strategies of sustainable economic development for Protected Areas and high environmental and cultural value territories. </a:t>
            </a:r>
            <a:endParaRPr lang="it-IT" altLang="it-IT" sz="1406" b="0" dirty="0"/>
          </a:p>
          <a:p>
            <a:endParaRPr lang="it-IT" altLang="it-IT" sz="1406" b="0" dirty="0"/>
          </a:p>
        </p:txBody>
      </p:sp>
      <p:pic>
        <p:nvPicPr>
          <p:cNvPr id="10245" name="Picture 7" descr="Risultati immagini per filippo lenzerini">
            <a:extLst>
              <a:ext uri="{FF2B5EF4-FFF2-40B4-BE49-F238E27FC236}">
                <a16:creationId xmlns="" xmlns:a16="http://schemas.microsoft.com/office/drawing/2014/main" id="{6E6D83EC-6918-4BA9-9CEC-BBFB44C60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58" y="410334"/>
            <a:ext cx="1753567" cy="175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CasellaDiTesto 7">
            <a:extLst>
              <a:ext uri="{FF2B5EF4-FFF2-40B4-BE49-F238E27FC236}">
                <a16:creationId xmlns="" xmlns:a16="http://schemas.microsoft.com/office/drawing/2014/main" id="{FBA39E1E-49DC-4413-BFB7-FEB609F4F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64" y="2661047"/>
            <a:ext cx="8470925" cy="333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50" indent="-285750"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3000" indent="-228600"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200" indent="-228600"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400" indent="-228600"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 algn="just"/>
            <a:r>
              <a:rPr lang="en-US" altLang="it-IT" sz="1406" b="0" dirty="0"/>
              <a:t>Currently I collaborate with several Italian </a:t>
            </a:r>
            <a:r>
              <a:rPr lang="en-US" altLang="it-IT" sz="1406" dirty="0"/>
              <a:t>Biosphere Reserves </a:t>
            </a:r>
            <a:r>
              <a:rPr lang="en-US" altLang="it-IT" sz="1406" b="0" dirty="0"/>
              <a:t>such as: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altLang="it-IT" sz="1406" b="0" dirty="0"/>
              <a:t>Appennino Tosco Emiliano,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altLang="it-IT" sz="1406" b="0" dirty="0"/>
              <a:t>Delta del Po,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altLang="it-IT" sz="1406" b="0" dirty="0"/>
              <a:t>Tepilora, Rio Posada e Montalbo,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altLang="it-IT" sz="1406" b="0" dirty="0"/>
              <a:t>Alpi Ledrensi e Judicaria,</a:t>
            </a:r>
            <a:r>
              <a:rPr lang="en-US" altLang="it-IT" sz="1406" b="0" dirty="0"/>
              <a:t> </a:t>
            </a:r>
          </a:p>
          <a:p>
            <a:pPr algn="just"/>
            <a:r>
              <a:rPr lang="en-US" altLang="it-IT" sz="1406" b="0" dirty="0"/>
              <a:t>following their branding strategy, construction of management plan, communication projects, involvement of local businesses.</a:t>
            </a:r>
          </a:p>
          <a:p>
            <a:pPr algn="just"/>
            <a:endParaRPr lang="en-US" altLang="it-IT" sz="1406" b="0" dirty="0"/>
          </a:p>
          <a:p>
            <a:pPr algn="just"/>
            <a:r>
              <a:rPr lang="en-US" altLang="it-IT" sz="1406" b="0" dirty="0"/>
              <a:t>I have been in charge of the candidacy dossier of Appennino Tosco Emiliano and Tepilora Rio Posada e Montalbo, currently I’m attending to the candidatures for MAB UNESCO of Gargano (Puglia) and Monte Grappa (Veneto). </a:t>
            </a:r>
          </a:p>
          <a:p>
            <a:pPr algn="just"/>
            <a:endParaRPr lang="en-US" altLang="it-IT" sz="1406" b="0" dirty="0"/>
          </a:p>
          <a:p>
            <a:pPr algn="just"/>
            <a:r>
              <a:rPr lang="en-US" altLang="it-IT" sz="1406" b="0" dirty="0"/>
              <a:t>I supervised the participatory process of the "</a:t>
            </a:r>
            <a:r>
              <a:rPr lang="en-US" altLang="it-IT" sz="1406" dirty="0" err="1"/>
              <a:t>MaB</a:t>
            </a:r>
            <a:r>
              <a:rPr lang="en-US" altLang="it-IT" sz="1406" dirty="0"/>
              <a:t> Youth World Forum</a:t>
            </a:r>
            <a:r>
              <a:rPr lang="en-US" altLang="it-IT" sz="1406" b="0" dirty="0"/>
              <a:t>" 2017 and co-organized several UNESCO MAB Summer Schools on the themes of rurality and sustainable tourism.</a:t>
            </a:r>
          </a:p>
          <a:p>
            <a:endParaRPr lang="en-US" altLang="it-IT" sz="1406" b="0" dirty="0"/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1D04195F-DEE5-499D-B4F4-10D1CBA16FB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46509" y="207907"/>
            <a:ext cx="2097729" cy="122749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="" xmlns:a16="http://schemas.microsoft.com/office/drawing/2014/main" id="{4FD851C2-153D-45D9-832F-AACE90F8589F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88640"/>
            <a:ext cx="8410575" cy="6172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2899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556792"/>
            <a:ext cx="8134672" cy="1440160"/>
          </a:xfrm>
        </p:spPr>
        <p:txBody>
          <a:bodyPr>
            <a:noAutofit/>
          </a:bodyPr>
          <a:lstStyle/>
          <a:p>
            <a:pPr marL="0" lvl="0" indent="0" algn="l"/>
            <a:r>
              <a:rPr lang="en-GB" sz="2000" b="1" dirty="0">
                <a:solidFill>
                  <a:srgbClr val="00B0F0"/>
                </a:solidFill>
              </a:rPr>
              <a:t>Main activities:</a:t>
            </a:r>
          </a:p>
          <a:p>
            <a:pPr marL="0" lvl="0" indent="0" algn="l"/>
            <a:endParaRPr lang="en-GB" sz="2000" b="1" dirty="0">
              <a:solidFill>
                <a:srgbClr val="00B0F0"/>
              </a:solidFill>
            </a:endParaRP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GB" dirty="0"/>
              <a:t>A </a:t>
            </a:r>
            <a:r>
              <a:rPr lang="en-GB" dirty="0">
                <a:solidFill>
                  <a:srgbClr val="81BC26"/>
                </a:solidFill>
                <a:latin typeface="Cera PRO" panose="00000800000000000000" pitchFamily="50" charset="0"/>
              </a:rPr>
              <a:t>survey</a:t>
            </a:r>
            <a:r>
              <a:rPr lang="en-GB" dirty="0"/>
              <a:t> in English, French, Arabic, Spanish, Catalan and Italian spread across the Mediterranean Network of Biosphere Reserves </a:t>
            </a:r>
          </a:p>
          <a:p>
            <a:pPr lvl="0" algn="l"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it-IT" b="0" dirty="0">
              <a:solidFill>
                <a:schemeClr val="accent4"/>
              </a:solidFill>
              <a:cs typeface="Arial" pitchFamily="34" charset="0"/>
              <a:sym typeface="Gill Sans" charset="0"/>
            </a:endParaRPr>
          </a:p>
          <a:p>
            <a:endParaRPr lang="it-IT" dirty="0"/>
          </a:p>
        </p:txBody>
      </p:sp>
      <p:sp>
        <p:nvSpPr>
          <p:cNvPr id="4" name="Segnaposto testo 5">
            <a:extLst>
              <a:ext uri="{FF2B5EF4-FFF2-40B4-BE49-F238E27FC236}">
                <a16:creationId xmlns="" xmlns:a16="http://schemas.microsoft.com/office/drawing/2014/main" id="{444EE9C6-D8E8-45E4-88A3-C26D661ED6B2}"/>
              </a:ext>
            </a:extLst>
          </p:cNvPr>
          <p:cNvSpPr txBox="1">
            <a:spLocks/>
          </p:cNvSpPr>
          <p:nvPr/>
        </p:nvSpPr>
        <p:spPr>
          <a:xfrm>
            <a:off x="838200" y="629072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it-IT"/>
              <a:t>COOPERATION PROJECT: MEL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7A63572B-3624-445F-8753-7AC85DFDD4C6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95536" y="3212976"/>
            <a:ext cx="5956948" cy="2846862"/>
          </a:xfrm>
          <a:prstGeom prst="rect">
            <a:avLst/>
          </a:prstGeom>
        </p:spPr>
      </p:pic>
      <p:sp>
        <p:nvSpPr>
          <p:cNvPr id="8" name="Segnaposto contenuto 2">
            <a:extLst>
              <a:ext uri="{FF2B5EF4-FFF2-40B4-BE49-F238E27FC236}">
                <a16:creationId xmlns="" xmlns:a16="http://schemas.microsoft.com/office/drawing/2014/main" id="{4AA8EF50-751F-4C48-8F6D-D6EC518C6312}"/>
              </a:ext>
            </a:extLst>
          </p:cNvPr>
          <p:cNvSpPr txBox="1">
            <a:spLocks/>
          </p:cNvSpPr>
          <p:nvPr/>
        </p:nvSpPr>
        <p:spPr>
          <a:xfrm>
            <a:off x="6407696" y="3573016"/>
            <a:ext cx="2736304" cy="1980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Cera PRO Light" panose="00000400000000000000" pitchFamily="50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fontAlgn="auto">
              <a:spcAft>
                <a:spcPts val="0"/>
              </a:spcAft>
            </a:pPr>
            <a:r>
              <a:rPr lang="en-GB" dirty="0">
                <a:solidFill>
                  <a:srgbClr val="81BC26"/>
                </a:solidFill>
                <a:latin typeface="Cera PRO" panose="00000800000000000000" pitchFamily="50" charset="0"/>
              </a:rPr>
              <a:t>135 responses </a:t>
            </a:r>
            <a:r>
              <a:rPr lang="en-GB" dirty="0"/>
              <a:t>from beekeepers of diverse Mediterranean Biosphere Reserves from Italy, Spain, France, Lebanon, Tunisia and Greece</a:t>
            </a:r>
          </a:p>
        </p:txBody>
      </p:sp>
    </p:spTree>
    <p:extLst>
      <p:ext uri="{BB962C8B-B14F-4D97-AF65-F5344CB8AC3E}">
        <p14:creationId xmlns="" xmlns:p14="http://schemas.microsoft.com/office/powerpoint/2010/main" val="4080448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1556792"/>
            <a:ext cx="8134672" cy="5040560"/>
          </a:xfrm>
        </p:spPr>
        <p:txBody>
          <a:bodyPr>
            <a:noAutofit/>
          </a:bodyPr>
          <a:lstStyle/>
          <a:p>
            <a:pPr marL="0" lvl="0" indent="0" algn="l"/>
            <a:r>
              <a:rPr lang="en-GB" sz="2000" b="1" dirty="0">
                <a:solidFill>
                  <a:srgbClr val="00B0F0"/>
                </a:solidFill>
              </a:rPr>
              <a:t>Main activities:</a:t>
            </a:r>
          </a:p>
          <a:p>
            <a:pPr marL="0" lvl="0" indent="0" algn="l"/>
            <a:endParaRPr lang="en-GB" sz="2000" b="1" dirty="0">
              <a:solidFill>
                <a:srgbClr val="00B0F0"/>
              </a:solidFill>
            </a:endParaRP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GB" dirty="0"/>
              <a:t>Awareness raising and local involvement </a:t>
            </a:r>
            <a:r>
              <a:rPr lang="en-GB" dirty="0">
                <a:solidFill>
                  <a:srgbClr val="81BC26"/>
                </a:solidFill>
                <a:latin typeface="Cera PRO" panose="00000800000000000000" pitchFamily="50" charset="0"/>
              </a:rPr>
              <a:t>events 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GB" dirty="0"/>
              <a:t>Identification of </a:t>
            </a:r>
            <a:r>
              <a:rPr lang="en-GB" dirty="0">
                <a:solidFill>
                  <a:srgbClr val="81BC26"/>
                </a:solidFill>
                <a:latin typeface="Cera PRO" panose="00000800000000000000" pitchFamily="50" charset="0"/>
              </a:rPr>
              <a:t>good practices and experiences </a:t>
            </a:r>
            <a:r>
              <a:rPr lang="en-GB" dirty="0"/>
              <a:t>from partner Biosphere Reserves</a:t>
            </a:r>
          </a:p>
          <a:p>
            <a:pPr lvl="0" algn="l">
              <a:buFont typeface="Arial" panose="020B0604020202020204" pitchFamily="34" charset="0"/>
              <a:buChar char="•"/>
            </a:pPr>
            <a:endParaRPr lang="it-IT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it-IT" b="0" dirty="0">
              <a:solidFill>
                <a:schemeClr val="accent4"/>
              </a:solidFill>
              <a:cs typeface="Arial" pitchFamily="34" charset="0"/>
              <a:sym typeface="Gill Sans" charset="0"/>
            </a:endParaRPr>
          </a:p>
          <a:p>
            <a:endParaRPr lang="it-IT" dirty="0"/>
          </a:p>
        </p:txBody>
      </p:sp>
      <p:sp>
        <p:nvSpPr>
          <p:cNvPr id="4" name="Segnaposto testo 5">
            <a:extLst>
              <a:ext uri="{FF2B5EF4-FFF2-40B4-BE49-F238E27FC236}">
                <a16:creationId xmlns="" xmlns:a16="http://schemas.microsoft.com/office/drawing/2014/main" id="{444EE9C6-D8E8-45E4-88A3-C26D661ED6B2}"/>
              </a:ext>
            </a:extLst>
          </p:cNvPr>
          <p:cNvSpPr txBox="1">
            <a:spLocks/>
          </p:cNvSpPr>
          <p:nvPr/>
        </p:nvSpPr>
        <p:spPr>
          <a:xfrm>
            <a:off x="838200" y="629072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it-IT" dirty="0"/>
              <a:t>COOPERATION PROJECT: MEL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92B5A743-4C50-4CC0-82C2-1113C90D45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854298" y="3429000"/>
            <a:ext cx="2653680" cy="142260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2D10D2C-CA58-4C4A-A4C7-296945CAA5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3505714" y="4733874"/>
            <a:ext cx="1869782" cy="149505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788716BE-08C5-4CB9-B262-09E7A7DB7A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/>
          <a:srcRect/>
          <a:stretch/>
        </p:blipFill>
        <p:spPr>
          <a:xfrm>
            <a:off x="5375496" y="3429000"/>
            <a:ext cx="2292848" cy="1512168"/>
          </a:xfrm>
          <a:prstGeom prst="rect">
            <a:avLst/>
          </a:prstGeom>
        </p:spPr>
      </p:pic>
      <p:pic>
        <p:nvPicPr>
          <p:cNvPr id="8" name="6 Imagen" descr="PA230232.JPG">
            <a:extLst>
              <a:ext uri="{FF2B5EF4-FFF2-40B4-BE49-F238E27FC236}">
                <a16:creationId xmlns="" xmlns:a16="http://schemas.microsoft.com/office/drawing/2014/main" id="{A2C5E366-56BF-476C-84C2-B37838DCDC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/>
          <a:srcRect/>
          <a:stretch/>
        </p:blipFill>
        <p:spPr>
          <a:xfrm>
            <a:off x="5375496" y="4793723"/>
            <a:ext cx="2292848" cy="14226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B6B05AB6-269F-4B46-AE7E-0993BA9F8F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/>
          <a:srcRect/>
          <a:stretch/>
        </p:blipFill>
        <p:spPr>
          <a:xfrm>
            <a:off x="854299" y="4733875"/>
            <a:ext cx="2651415" cy="150904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BDBE2CC2-265B-45BF-9525-5602C4C1F6D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/>
          <a:srcRect r="-5422" b="-1052"/>
          <a:stretch/>
        </p:blipFill>
        <p:spPr>
          <a:xfrm>
            <a:off x="3505714" y="3419869"/>
            <a:ext cx="1971007" cy="131400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9174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0805" y="1325349"/>
            <a:ext cx="8134672" cy="5040560"/>
          </a:xfrm>
        </p:spPr>
        <p:txBody>
          <a:bodyPr>
            <a:noAutofit/>
          </a:bodyPr>
          <a:lstStyle/>
          <a:p>
            <a:pPr marL="0" lvl="0" indent="0" algn="l"/>
            <a:r>
              <a:rPr lang="en-GB" sz="2000" b="1" dirty="0">
                <a:solidFill>
                  <a:srgbClr val="00B0F0"/>
                </a:solidFill>
              </a:rPr>
              <a:t>Main activities: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81BC26"/>
                </a:solidFill>
                <a:latin typeface="Cera PRO" panose="00000800000000000000" pitchFamily="50" charset="0"/>
              </a:rPr>
              <a:t>International Workshop </a:t>
            </a:r>
            <a:r>
              <a:rPr lang="en-GB" dirty="0"/>
              <a:t>"Honey production in the Mediterranean BRs“;</a:t>
            </a:r>
          </a:p>
          <a:p>
            <a:pPr marL="0" lvl="0" indent="0" algn="l"/>
            <a:endParaRPr lang="it-IT" dirty="0"/>
          </a:p>
        </p:txBody>
      </p:sp>
      <p:sp>
        <p:nvSpPr>
          <p:cNvPr id="4" name="Segnaposto testo 5">
            <a:extLst>
              <a:ext uri="{FF2B5EF4-FFF2-40B4-BE49-F238E27FC236}">
                <a16:creationId xmlns="" xmlns:a16="http://schemas.microsoft.com/office/drawing/2014/main" id="{444EE9C6-D8E8-45E4-88A3-C26D661ED6B2}"/>
              </a:ext>
            </a:extLst>
          </p:cNvPr>
          <p:cNvSpPr txBox="1">
            <a:spLocks/>
          </p:cNvSpPr>
          <p:nvPr/>
        </p:nvSpPr>
        <p:spPr>
          <a:xfrm>
            <a:off x="838200" y="629072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it-IT"/>
              <a:t>COOPERATION PROJECT: MEL</a:t>
            </a:r>
            <a:endParaRPr lang="it-IT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="" xmlns:a16="http://schemas.microsoft.com/office/drawing/2014/main" id="{551CA53E-743B-488A-A0BA-8E799F1A0CA2}"/>
              </a:ext>
            </a:extLst>
          </p:cNvPr>
          <p:cNvSpPr txBox="1">
            <a:spLocks/>
          </p:cNvSpPr>
          <p:nvPr/>
        </p:nvSpPr>
        <p:spPr>
          <a:xfrm>
            <a:off x="543687" y="2705848"/>
            <a:ext cx="3419729" cy="2755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Cera PRO Light" panose="00000400000000000000" pitchFamily="50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fontAlgn="auto">
              <a:spcAft>
                <a:spcPts val="0"/>
              </a:spcAft>
            </a:pPr>
            <a:r>
              <a:rPr lang="it-IT" sz="1600" dirty="0" err="1"/>
              <a:t>Held</a:t>
            </a:r>
            <a:r>
              <a:rPr lang="it-IT" sz="1600" dirty="0"/>
              <a:t> in the </a:t>
            </a:r>
            <a:r>
              <a:rPr lang="it-IT" sz="1600" dirty="0">
                <a:solidFill>
                  <a:srgbClr val="81BC26"/>
                </a:solidFill>
                <a:latin typeface="Cera PRO" panose="00000800000000000000" pitchFamily="50" charset="0"/>
              </a:rPr>
              <a:t>Appennino Tosco Emiliano Biosphere Reserve </a:t>
            </a:r>
            <a:r>
              <a:rPr lang="it-IT" sz="1600" dirty="0"/>
              <a:t>from the 27th to 29th </a:t>
            </a:r>
            <a:r>
              <a:rPr lang="it-IT" sz="1600" dirty="0" err="1"/>
              <a:t>May</a:t>
            </a:r>
            <a:r>
              <a:rPr lang="it-IT" sz="1600" dirty="0"/>
              <a:t> 2019 with </a:t>
            </a:r>
            <a:r>
              <a:rPr lang="it-IT" sz="1600" dirty="0" err="1"/>
              <a:t>delegations</a:t>
            </a:r>
            <a:r>
              <a:rPr lang="it-IT" sz="1600" dirty="0"/>
              <a:t> from </a:t>
            </a:r>
            <a:r>
              <a:rPr lang="it-IT" sz="1600" dirty="0" err="1"/>
              <a:t>all</a:t>
            </a:r>
            <a:r>
              <a:rPr lang="it-IT" sz="1600" dirty="0"/>
              <a:t> partner Biosphere </a:t>
            </a:r>
            <a:r>
              <a:rPr lang="it-IT" sz="1600" dirty="0" err="1"/>
              <a:t>Reserves</a:t>
            </a:r>
            <a:endParaRPr lang="it-IT" sz="1600" dirty="0"/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0" indent="0" algn="l" fontAlgn="auto">
              <a:spcAft>
                <a:spcPts val="0"/>
              </a:spcAft>
            </a:pPr>
            <a:r>
              <a:rPr lang="it-IT" sz="1600" dirty="0">
                <a:solidFill>
                  <a:srgbClr val="81BC26"/>
                </a:solidFill>
                <a:latin typeface="Cera PRO" panose="00000800000000000000" pitchFamily="50" charset="0"/>
              </a:rPr>
              <a:t>3 days of workshop and study </a:t>
            </a:r>
            <a:r>
              <a:rPr lang="it-IT" sz="1600" dirty="0" err="1">
                <a:solidFill>
                  <a:srgbClr val="81BC26"/>
                </a:solidFill>
                <a:latin typeface="Cera PRO" panose="00000800000000000000" pitchFamily="50" charset="0"/>
              </a:rPr>
              <a:t>visits</a:t>
            </a:r>
            <a:r>
              <a:rPr lang="it-IT" sz="1600" dirty="0">
                <a:solidFill>
                  <a:srgbClr val="81BC26"/>
                </a:solidFill>
                <a:latin typeface="Cera PRO" panose="00000800000000000000" pitchFamily="50" charset="0"/>
              </a:rPr>
              <a:t> </a:t>
            </a:r>
            <a:r>
              <a:rPr lang="it-IT" sz="1600" dirty="0"/>
              <a:t>on </a:t>
            </a:r>
            <a:r>
              <a:rPr lang="it-IT" sz="1600" dirty="0" err="1"/>
              <a:t>several</a:t>
            </a:r>
            <a:r>
              <a:rPr lang="it-IT" sz="1600" dirty="0"/>
              <a:t> </a:t>
            </a:r>
            <a:r>
              <a:rPr lang="it-IT" sz="1600" dirty="0" err="1"/>
              <a:t>thematics</a:t>
            </a:r>
            <a:r>
              <a:rPr lang="it-IT" sz="1600" dirty="0"/>
              <a:t> </a:t>
            </a:r>
            <a:r>
              <a:rPr lang="it-IT" sz="1600" dirty="0" err="1"/>
              <a:t>connected</a:t>
            </a:r>
            <a:r>
              <a:rPr lang="it-IT" sz="1600" dirty="0"/>
              <a:t> to </a:t>
            </a:r>
            <a:r>
              <a:rPr lang="it-IT" sz="1600" dirty="0" err="1"/>
              <a:t>beekeeping</a:t>
            </a:r>
            <a:r>
              <a:rPr lang="it-IT" sz="1600" dirty="0"/>
              <a:t>: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8751EDAC-89D1-4C3E-92C6-32D1D72F20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888482" y="2642826"/>
            <a:ext cx="1992760" cy="168427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26081A81-7592-4C7A-901E-D2555DA71F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812160" y="2638477"/>
            <a:ext cx="2778383" cy="200550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4E19CEBB-1A65-40D3-8241-A9A913F059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872937" y="4268349"/>
            <a:ext cx="3707904" cy="198793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148DF969-2B4B-4B67-BE29-0DA96D73F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888482" y="4268349"/>
            <a:ext cx="1923678" cy="199279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6424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203240"/>
            <a:ext cx="3384376" cy="5040560"/>
          </a:xfrm>
        </p:spPr>
        <p:txBody>
          <a:bodyPr>
            <a:noAutofit/>
          </a:bodyPr>
          <a:lstStyle/>
          <a:p>
            <a:pPr marL="0" lvl="0" indent="0" algn="l"/>
            <a:r>
              <a:rPr lang="en-GB" sz="2000" b="1" dirty="0">
                <a:solidFill>
                  <a:srgbClr val="00B0F0"/>
                </a:solidFill>
              </a:rPr>
              <a:t>Main activities:</a:t>
            </a:r>
          </a:p>
          <a:p>
            <a:pPr marL="0" lvl="0" indent="0" algn="l"/>
            <a:endParaRPr lang="en-GB" sz="2000" b="1" dirty="0">
              <a:solidFill>
                <a:srgbClr val="00B0F0"/>
              </a:solidFill>
            </a:endParaRP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81BC26"/>
                </a:solidFill>
              </a:rPr>
              <a:t>Development </a:t>
            </a:r>
            <a:r>
              <a:rPr lang="en-GB" dirty="0"/>
              <a:t>of the "network of beekeepers in the Mediterranean Biosphere Reserves"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it-IT" b="0" dirty="0">
              <a:solidFill>
                <a:schemeClr val="accent4"/>
              </a:solidFill>
              <a:cs typeface="Arial" pitchFamily="34" charset="0"/>
              <a:sym typeface="Gill Sans" charset="0"/>
            </a:endParaRPr>
          </a:p>
          <a:p>
            <a:endParaRPr lang="it-IT" dirty="0"/>
          </a:p>
        </p:txBody>
      </p:sp>
      <p:sp>
        <p:nvSpPr>
          <p:cNvPr id="4" name="Segnaposto testo 5">
            <a:extLst>
              <a:ext uri="{FF2B5EF4-FFF2-40B4-BE49-F238E27FC236}">
                <a16:creationId xmlns="" xmlns:a16="http://schemas.microsoft.com/office/drawing/2014/main" id="{444EE9C6-D8E8-45E4-88A3-C26D661ED6B2}"/>
              </a:ext>
            </a:extLst>
          </p:cNvPr>
          <p:cNvSpPr txBox="1">
            <a:spLocks/>
          </p:cNvSpPr>
          <p:nvPr/>
        </p:nvSpPr>
        <p:spPr>
          <a:xfrm>
            <a:off x="838200" y="629072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it-IT"/>
              <a:t>COOPERATION PROJECT: MEL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E1BFFF69-45B2-468C-AC8C-B75AE4A841CA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139952" y="1268760"/>
            <a:ext cx="4252973" cy="50405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79990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solidFill>
            <a:srgbClr val="9A0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2" b="30205"/>
          <a:stretch/>
        </p:blipFill>
        <p:spPr>
          <a:xfrm>
            <a:off x="-6828" y="2885856"/>
            <a:ext cx="9171188" cy="3991676"/>
          </a:xfrm>
          <a:prstGeom prst="rect">
            <a:avLst/>
          </a:prstGeom>
          <a:solidFill>
            <a:srgbClr val="9A0042"/>
          </a:solidFill>
        </p:spPr>
      </p:pic>
      <p:sp>
        <p:nvSpPr>
          <p:cNvPr id="7" name="Rettangolo 6"/>
          <p:cNvSpPr/>
          <p:nvPr/>
        </p:nvSpPr>
        <p:spPr>
          <a:xfrm>
            <a:off x="107504" y="2984782"/>
            <a:ext cx="903649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 Cond" pitchFamily="34" charset="0"/>
                <a:ea typeface="+mn-ea"/>
                <a:cs typeface="+mn-cs"/>
              </a:rPr>
              <a:t>EuroMAB2019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 Cond" pitchFamily="34" charset="0"/>
                <a:ea typeface="+mn-ea"/>
                <a:cs typeface="+mn-cs"/>
              </a:rPr>
              <a:t>Gastronomic Contest at Km0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yriad Pro Cond" pitchFamily="34" charset="0"/>
                <a:ea typeface="+mn-ea"/>
                <a:cs typeface="+mn-cs"/>
              </a:rPr>
              <a:t>Between Italian Biosphere Reserves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yriad Pro Cond" pitchFamily="34" charset="0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90F1C3D3-B37C-41DB-B645-6C2C8D47F9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/>
          <a:srcRect/>
          <a:stretch/>
        </p:blipFill>
        <p:spPr>
          <a:xfrm>
            <a:off x="-6828" y="-1592"/>
            <a:ext cx="9150827" cy="2887448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="" xmlns:a16="http://schemas.microsoft.com/office/drawing/2014/main" id="{BD241807-BFBB-45A0-B1C8-8A89704523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/>
          <a:srcRect/>
          <a:stretch/>
        </p:blipFill>
        <p:spPr>
          <a:xfrm>
            <a:off x="3428101" y="5871695"/>
            <a:ext cx="1988201" cy="91444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="" xmlns:a16="http://schemas.microsoft.com/office/drawing/2014/main" id="{058AA3E7-F0B1-40B7-9CB9-900B0F6F54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/>
          <a:srcRect/>
          <a:stretch/>
        </p:blipFill>
        <p:spPr>
          <a:xfrm>
            <a:off x="7236296" y="5844865"/>
            <a:ext cx="1127181" cy="103266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="" xmlns:a16="http://schemas.microsoft.com/office/drawing/2014/main" id="{75DBA205-AABB-4278-91F3-50231A271A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/>
          <a:srcRect/>
          <a:stretch/>
        </p:blipFill>
        <p:spPr>
          <a:xfrm>
            <a:off x="1998733" y="5772769"/>
            <a:ext cx="1512168" cy="107721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="" xmlns:a16="http://schemas.microsoft.com/office/drawing/2014/main" id="{8238FFAA-2125-42F7-9614-FBC57216C5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/>
          <a:srcRect/>
          <a:stretch/>
        </p:blipFill>
        <p:spPr>
          <a:xfrm>
            <a:off x="5416302" y="5867904"/>
            <a:ext cx="1667749" cy="87391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5" y="5758499"/>
            <a:ext cx="1086080" cy="89996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2945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24E2DF7C-0FC1-4C5A-94BC-06F17A0A4AB8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832175" y="1124744"/>
            <a:ext cx="3305525" cy="3603103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0" y="0"/>
            <a:ext cx="9144000" cy="1151150"/>
          </a:xfrm>
          <a:prstGeom prst="rect">
            <a:avLst/>
          </a:prstGeom>
          <a:solidFill>
            <a:srgbClr val="9A0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871174" y="0"/>
            <a:ext cx="1272826" cy="1405934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79512" y="391654"/>
            <a:ext cx="8015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rPr>
              <a:t>What is UPVIVIUM</a:t>
            </a:r>
          </a:p>
        </p:txBody>
      </p:sp>
      <p:sp>
        <p:nvSpPr>
          <p:cNvPr id="5" name="AutoShape 4" descr="Biosfere Appennino Tosco Emiliano, Alpi ledrensi e Judicaria, Delta Po">
            <a:extLst>
              <a:ext uri="{FF2B5EF4-FFF2-40B4-BE49-F238E27FC236}">
                <a16:creationId xmlns="" xmlns:a16="http://schemas.microsoft.com/office/drawing/2014/main" id="{53B1D931-B6A9-48A2-A428-4F7B913BB0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A2B26F6E-0EFA-4C96-9DFC-2FA62171CE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596432" y="5169251"/>
            <a:ext cx="3127387" cy="171613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="" xmlns:a16="http://schemas.microsoft.com/office/drawing/2014/main" id="{ACD0F584-0542-4975-8D57-28A2DB3498C0}"/>
              </a:ext>
            </a:extLst>
          </p:cNvPr>
          <p:cNvSpPr txBox="1"/>
          <p:nvPr/>
        </p:nvSpPr>
        <p:spPr>
          <a:xfrm>
            <a:off x="1578176" y="5182486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Producers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involved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="" xmlns:a16="http://schemas.microsoft.com/office/drawing/2014/main" id="{965A1A62-484E-4F1E-BE67-1105F0A8D9C0}"/>
              </a:ext>
            </a:extLst>
          </p:cNvPr>
          <p:cNvGrpSpPr/>
          <p:nvPr/>
        </p:nvGrpSpPr>
        <p:grpSpPr>
          <a:xfrm>
            <a:off x="482160" y="5513204"/>
            <a:ext cx="1247032" cy="936104"/>
            <a:chOff x="611560" y="4293095"/>
            <a:chExt cx="1247032" cy="936104"/>
          </a:xfrm>
        </p:grpSpPr>
        <p:sp>
          <p:nvSpPr>
            <p:cNvPr id="14" name="Ovale 13">
              <a:extLst>
                <a:ext uri="{FF2B5EF4-FFF2-40B4-BE49-F238E27FC236}">
                  <a16:creationId xmlns="" xmlns:a16="http://schemas.microsoft.com/office/drawing/2014/main" id="{F58374F9-D66B-4A95-A70F-69A187FB0975}"/>
                </a:ext>
              </a:extLst>
            </p:cNvPr>
            <p:cNvSpPr/>
            <p:nvPr/>
          </p:nvSpPr>
          <p:spPr>
            <a:xfrm>
              <a:off x="611560" y="4293095"/>
              <a:ext cx="936104" cy="936104"/>
            </a:xfrm>
            <a:prstGeom prst="ellipse">
              <a:avLst/>
            </a:prstGeom>
            <a:solidFill>
              <a:srgbClr val="9A0042"/>
            </a:solidFill>
            <a:ln w="28575">
              <a:solidFill>
                <a:srgbClr val="C4C9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="" xmlns:a16="http://schemas.microsoft.com/office/drawing/2014/main" id="{1B33B0E9-3209-482D-A190-827B6E4D753D}"/>
                </a:ext>
              </a:extLst>
            </p:cNvPr>
            <p:cNvSpPr txBox="1"/>
            <p:nvPr/>
          </p:nvSpPr>
          <p:spPr>
            <a:xfrm>
              <a:off x="706464" y="4376426"/>
              <a:ext cx="1152128" cy="707886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More </a:t>
              </a:r>
              <a:r>
                <a:rPr kumimoji="0" lang="it-IT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than</a:t>
              </a:r>
              <a:endPara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100</a:t>
              </a:r>
              <a:endPara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Ovale 15">
            <a:extLst>
              <a:ext uri="{FF2B5EF4-FFF2-40B4-BE49-F238E27FC236}">
                <a16:creationId xmlns="" xmlns:a16="http://schemas.microsoft.com/office/drawing/2014/main" id="{0E43EB8F-827D-4E35-A99F-2931A4E00D60}"/>
              </a:ext>
            </a:extLst>
          </p:cNvPr>
          <p:cNvSpPr/>
          <p:nvPr/>
        </p:nvSpPr>
        <p:spPr>
          <a:xfrm>
            <a:off x="7866550" y="5544833"/>
            <a:ext cx="995916" cy="963547"/>
          </a:xfrm>
          <a:prstGeom prst="ellipse">
            <a:avLst/>
          </a:prstGeom>
          <a:solidFill>
            <a:srgbClr val="9A0042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="" xmlns:a16="http://schemas.microsoft.com/office/drawing/2014/main" id="{71659720-BF50-48F5-806F-5CFAC39E6CE5}"/>
              </a:ext>
            </a:extLst>
          </p:cNvPr>
          <p:cNvSpPr/>
          <p:nvPr/>
        </p:nvSpPr>
        <p:spPr>
          <a:xfrm>
            <a:off x="0" y="4797765"/>
            <a:ext cx="9144000" cy="384721"/>
          </a:xfrm>
          <a:prstGeom prst="rect">
            <a:avLst/>
          </a:prstGeom>
          <a:solidFill>
            <a:srgbClr val="9A004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Numbers</a:t>
            </a:r>
            <a:r>
              <a:rPr kumimoji="0" lang="it-IT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 the </a:t>
            </a:r>
            <a:r>
              <a:rPr kumimoji="0" lang="it-IT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</a:t>
            </a:r>
            <a:r>
              <a:rPr kumimoji="0" lang="it-IT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2018/19 Edition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66C6E8D9-5935-4547-A314-AD7282A0CBAB}"/>
              </a:ext>
            </a:extLst>
          </p:cNvPr>
          <p:cNvSpPr txBox="1"/>
          <p:nvPr/>
        </p:nvSpPr>
        <p:spPr>
          <a:xfrm>
            <a:off x="179512" y="1236816"/>
            <a:ext cx="54726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UPVIVIUM is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gastronomic contest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that involves restaurateurs and food producers of 5 Italian Biosphere Reserves: areas of vast culinary excellences, of high quality agricultural products which crop cultivation is closely linked to the conservation of the landscape and environment.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UPVIVIUM is a small network of Biosphere Reserves, diverse between territory and culture nonetheless united by the same purpose: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enhancement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products that are Km0 and the conservation of both breed and cultivated biodiversity.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="" xmlns:a16="http://schemas.microsoft.com/office/drawing/2014/main" id="{08941A72-044F-4E16-B1BB-52C948B94CE3}"/>
              </a:ext>
            </a:extLst>
          </p:cNvPr>
          <p:cNvSpPr txBox="1"/>
          <p:nvPr/>
        </p:nvSpPr>
        <p:spPr>
          <a:xfrm>
            <a:off x="7158190" y="1142781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9A0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Ledro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A0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Alps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9A0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A0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Judicaria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9A004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DA0FD0AC-21F5-46FF-B191-471D82C24754}"/>
              </a:ext>
            </a:extLst>
          </p:cNvPr>
          <p:cNvSpPr txBox="1"/>
          <p:nvPr/>
        </p:nvSpPr>
        <p:spPr>
          <a:xfrm>
            <a:off x="7491237" y="1540372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9A0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Delta Po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="" xmlns:a16="http://schemas.microsoft.com/office/drawing/2014/main" id="{8859FD3D-5D93-430B-8347-D6401317A340}"/>
              </a:ext>
            </a:extLst>
          </p:cNvPr>
          <p:cNvSpPr txBox="1"/>
          <p:nvPr/>
        </p:nvSpPr>
        <p:spPr>
          <a:xfrm>
            <a:off x="6926959" y="1918266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9A0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Appennino Tosco Emiliano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="" xmlns:a16="http://schemas.microsoft.com/office/drawing/2014/main" id="{8D2725E7-613C-4F7C-A490-2F43F25AD3A3}"/>
              </a:ext>
            </a:extLst>
          </p:cNvPr>
          <p:cNvSpPr txBox="1"/>
          <p:nvPr/>
        </p:nvSpPr>
        <p:spPr>
          <a:xfrm>
            <a:off x="6186959" y="2738375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A0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Tuscan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9A0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A0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Islands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9A004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="" xmlns:a16="http://schemas.microsoft.com/office/drawing/2014/main" id="{E99D7F78-7DB0-40A9-92DC-106BFEF650B2}"/>
              </a:ext>
            </a:extLst>
          </p:cNvPr>
          <p:cNvSpPr txBox="1"/>
          <p:nvPr/>
        </p:nvSpPr>
        <p:spPr>
          <a:xfrm>
            <a:off x="7807634" y="3657960"/>
            <a:ext cx="907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9A0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Sila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4872" r="-148"/>
          <a:stretch/>
        </p:blipFill>
        <p:spPr>
          <a:xfrm>
            <a:off x="4712044" y="5097173"/>
            <a:ext cx="2976338" cy="176816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="" xmlns:a16="http://schemas.microsoft.com/office/drawing/2014/main" id="{C4656E75-3327-44D1-A1A1-4C3DB02AC625}"/>
              </a:ext>
            </a:extLst>
          </p:cNvPr>
          <p:cNvSpPr txBox="1"/>
          <p:nvPr/>
        </p:nvSpPr>
        <p:spPr>
          <a:xfrm>
            <a:off x="4526665" y="6147916"/>
            <a:ext cx="3250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Restaurants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competition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781333" y="117104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9A0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7109690" y="1548950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9A0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6636238" y="1736361"/>
            <a:ext cx="3799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9A0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26" name="CasellaDiTesto 25"/>
          <p:cNvSpPr txBox="1"/>
          <p:nvPr/>
        </p:nvSpPr>
        <p:spPr>
          <a:xfrm>
            <a:off x="6631818" y="2253768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9A0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8329981" y="3588042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9A004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="" xmlns:p14="http://schemas.microsoft.com/office/powerpoint/2010/main" val="2934818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>
            <a:extLst>
              <a:ext uri="{FF2B5EF4-FFF2-40B4-BE49-F238E27FC236}">
                <a16:creationId xmlns="" xmlns:a16="http://schemas.microsoft.com/office/drawing/2014/main" id="{DD5E321D-A7A6-4DAF-B759-D0B12078EE27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277537" y="1124743"/>
            <a:ext cx="2902975" cy="2248681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0" y="0"/>
            <a:ext cx="9144000" cy="1151150"/>
          </a:xfrm>
          <a:prstGeom prst="rect">
            <a:avLst/>
          </a:prstGeom>
          <a:solidFill>
            <a:srgbClr val="9A0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9106" y="1124743"/>
            <a:ext cx="6120921" cy="531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Favour the use of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local products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restaurants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Create and enhance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long lasting connections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between local producers and restaurants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Raise awareness of restaurateurs on the value of local food products in their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menus and in storytelling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Preserve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“cultivated and farmed” biodiversity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Stimulate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sustainable tourism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related to gastronomy</a:t>
            </a:r>
            <a:r>
              <a:rPr kumimoji="0" lang="it-IT" sz="1900" b="0" i="0" u="none" strike="sng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it-IT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Promote with synergy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Italian Biosphere Reserves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871174" y="0"/>
            <a:ext cx="1272826" cy="1405934"/>
          </a:xfrm>
          <a:prstGeom prst="rect">
            <a:avLst/>
          </a:prstGeom>
        </p:spPr>
      </p:pic>
      <p:sp>
        <p:nvSpPr>
          <p:cNvPr id="5" name="AutoShape 4" descr="Biosfere Appennino Tosco Emiliano, Alpi ledrensi e Judicaria, Delta Po">
            <a:extLst>
              <a:ext uri="{FF2B5EF4-FFF2-40B4-BE49-F238E27FC236}">
                <a16:creationId xmlns="" xmlns:a16="http://schemas.microsoft.com/office/drawing/2014/main" id="{53B1D931-B6A9-48A2-A428-4F7B913BB0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FDF31E17-2F0A-47F7-98DE-60C1D6B4A4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/>
          <a:srcRect/>
          <a:stretch/>
        </p:blipFill>
        <p:spPr>
          <a:xfrm>
            <a:off x="6277539" y="5027035"/>
            <a:ext cx="2866461" cy="183096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C0CA8776-4CF7-4656-B1C5-2B6150ADB9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/>
          <a:srcRect/>
          <a:stretch/>
        </p:blipFill>
        <p:spPr>
          <a:xfrm>
            <a:off x="6277538" y="3140968"/>
            <a:ext cx="2902973" cy="1909671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323528" y="385643"/>
            <a:ext cx="8015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rPr>
              <a:t>Purposes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rPr>
              <a:t> of the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rPr>
              <a:t>project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 Con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0354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Risultati immagini per PANE ALMA">
            <a:extLst>
              <a:ext uri="{FF2B5EF4-FFF2-40B4-BE49-F238E27FC236}">
                <a16:creationId xmlns="" xmlns:a16="http://schemas.microsoft.com/office/drawing/2014/main" id="{47F46F7C-883C-461D-A0C3-9596B4EAE492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8641"/>
            <a:ext cx="9144000" cy="38088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AD56423D-F869-4DC7-9906-C0C9DA2F501C}"/>
              </a:ext>
            </a:extLst>
          </p:cNvPr>
          <p:cNvSpPr/>
          <p:nvPr/>
        </p:nvSpPr>
        <p:spPr>
          <a:xfrm>
            <a:off x="0" y="-8964"/>
            <a:ext cx="9103468" cy="1052736"/>
          </a:xfrm>
          <a:prstGeom prst="rect">
            <a:avLst/>
          </a:prstGeom>
          <a:solidFill>
            <a:srgbClr val="9A0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CB47622-5B4E-4F02-9A7F-02332141A2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871174" y="-27384"/>
            <a:ext cx="1272826" cy="140593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203880F3-E66F-4D2D-B755-D6F1041AD15C}"/>
              </a:ext>
            </a:extLst>
          </p:cNvPr>
          <p:cNvSpPr/>
          <p:nvPr/>
        </p:nvSpPr>
        <p:spPr>
          <a:xfrm>
            <a:off x="179512" y="360368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rPr>
              <a:t>2018/19 Edition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rPr>
              <a:t>Theme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rPr>
              <a:t>: «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rPr>
              <a:t>Bread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rPr>
              <a:t>»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09224462-6061-4151-A35E-5C5C89C82AED}"/>
              </a:ext>
            </a:extLst>
          </p:cNvPr>
          <p:cNvSpPr/>
          <p:nvPr/>
        </p:nvSpPr>
        <p:spPr>
          <a:xfrm>
            <a:off x="179512" y="4962518"/>
            <a:ext cx="856895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Bread is the leitmotif of different civilizations and an identity element of the Italian culture in the world.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2018/2019 Edition of the contest focuses on bread, accompanied food and traditional recipes, where bread is a key ingredient. The objective is to enhance the agro-food heritage of UNESCO MAB Biosphere Reserves. </a:t>
            </a:r>
          </a:p>
        </p:txBody>
      </p:sp>
    </p:spTree>
    <p:extLst>
      <p:ext uri="{BB962C8B-B14F-4D97-AF65-F5344CB8AC3E}">
        <p14:creationId xmlns="" xmlns:p14="http://schemas.microsoft.com/office/powerpoint/2010/main" val="40937451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B6EDF9FF-B3C8-4E74-BC48-52E655CD7D60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732240" y="1133017"/>
            <a:ext cx="1935332" cy="1035244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9A0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871174" y="0"/>
            <a:ext cx="1272826" cy="1405934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80466" y="395807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rPr>
              <a:t>Timeline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rPr>
              <a:t> in the 2018/19 Edition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="" xmlns:a16="http://schemas.microsoft.com/office/drawing/2014/main" id="{AE6A5442-0DA6-4917-9D45-624819626545}"/>
              </a:ext>
            </a:extLst>
          </p:cNvPr>
          <p:cNvGrpSpPr/>
          <p:nvPr/>
        </p:nvGrpSpPr>
        <p:grpSpPr>
          <a:xfrm>
            <a:off x="180476" y="3640980"/>
            <a:ext cx="8933895" cy="3346851"/>
            <a:chOff x="20266" y="1157440"/>
            <a:chExt cx="9108467" cy="5015920"/>
          </a:xfrm>
        </p:grpSpPr>
        <p:graphicFrame>
          <p:nvGraphicFramePr>
            <p:cNvPr id="2" name="Diagramma 1">
              <a:extLst>
                <a:ext uri="{FF2B5EF4-FFF2-40B4-BE49-F238E27FC236}">
                  <a16:creationId xmlns="" xmlns:a16="http://schemas.microsoft.com/office/drawing/2014/main" id="{5272CAC7-4389-4612-A045-464D06FC59BE}"/>
                </a:ext>
              </a:extLst>
            </p:cNvPr>
            <p:cNvGraphicFramePr/>
            <p:nvPr/>
          </p:nvGraphicFramePr>
          <p:xfrm>
            <a:off x="20266" y="1157440"/>
            <a:ext cx="9103468" cy="43362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5" r:lo="rId6" r:qs="rId7" r:cs="rId8"/>
            </a:graphicData>
          </a:graphic>
        </p:graphicFrame>
        <p:graphicFrame>
          <p:nvGraphicFramePr>
            <p:cNvPr id="10" name="Diagramma 9">
              <a:extLst>
                <a:ext uri="{FF2B5EF4-FFF2-40B4-BE49-F238E27FC236}">
                  <a16:creationId xmlns="" xmlns:a16="http://schemas.microsoft.com/office/drawing/2014/main" id="{AC3093E2-C5FA-4AE9-AFEA-DA09C02724DC}"/>
                </a:ext>
              </a:extLst>
            </p:cNvPr>
            <p:cNvGraphicFramePr/>
            <p:nvPr/>
          </p:nvGraphicFramePr>
          <p:xfrm>
            <a:off x="25265" y="3161411"/>
            <a:ext cx="9103468" cy="301194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581DB8F5-6DD2-4663-A9A1-CC2BF6DB7E3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/>
          <a:srcRect/>
          <a:stretch/>
        </p:blipFill>
        <p:spPr>
          <a:xfrm>
            <a:off x="312867" y="1275183"/>
            <a:ext cx="1931695" cy="277128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="" xmlns:a16="http://schemas.microsoft.com/office/drawing/2014/main" id="{6F6F541F-C5CA-47C5-8E29-C6A22F61CAF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/>
          <a:srcRect/>
          <a:stretch/>
        </p:blipFill>
        <p:spPr>
          <a:xfrm>
            <a:off x="2429425" y="1268760"/>
            <a:ext cx="2041036" cy="121950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="" xmlns:a16="http://schemas.microsoft.com/office/drawing/2014/main" id="{4888211D-F31A-41E5-B410-9E634DD07B5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/>
          <a:srcRect/>
          <a:stretch/>
        </p:blipFill>
        <p:spPr>
          <a:xfrm>
            <a:off x="2391563" y="2375441"/>
            <a:ext cx="2116760" cy="167102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="" xmlns:a16="http://schemas.microsoft.com/office/drawing/2014/main" id="{737B124B-8395-4074-B1FA-F127DB9D572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/>
          <a:srcRect/>
          <a:stretch/>
        </p:blipFill>
        <p:spPr>
          <a:xfrm>
            <a:off x="4701489" y="1275183"/>
            <a:ext cx="1887572" cy="2751737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="" xmlns:a16="http://schemas.microsoft.com/office/drawing/2014/main" id="{3C132D36-D95E-4963-BC3E-9A050D02E04E}"/>
              </a:ext>
            </a:extLst>
          </p:cNvPr>
          <p:cNvSpPr txBox="1"/>
          <p:nvPr/>
        </p:nvSpPr>
        <p:spPr>
          <a:xfrm>
            <a:off x="6848166" y="1984390"/>
            <a:ext cx="23521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ALMA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the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most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influential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training center - the International School of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Italian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Cuisine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Located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Colorno (PR) and partner Of Parma UNESCO   Creative City For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Gastronomy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2377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2">
            <a:extLst>
              <a:ext uri="{FF2B5EF4-FFF2-40B4-BE49-F238E27FC236}">
                <a16:creationId xmlns="" xmlns:a16="http://schemas.microsoft.com/office/drawing/2014/main" id="{0F50C92A-70BD-4610-8729-18F1CBE2DCF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507575" y="6861792"/>
            <a:ext cx="455414" cy="47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3" tIns="32141" rIns="64283" bIns="32141"/>
          <a:lstStyle>
            <a:lvl1pPr>
              <a:spcBef>
                <a:spcPts val="600"/>
              </a:spcBef>
              <a:spcAft>
                <a:spcPts val="600"/>
              </a:spcAft>
              <a:defRPr sz="2400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Gill Sans" charset="0"/>
              </a:defRPr>
            </a:lvl1pPr>
            <a:lvl2pPr marL="37931725" indent="-37474525">
              <a:spcBef>
                <a:spcPts val="600"/>
              </a:spcBef>
              <a:spcAft>
                <a:spcPts val="600"/>
              </a:spcAft>
              <a:buChar char="•"/>
              <a:defRPr sz="2400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Gill Sans" charset="0"/>
              </a:defRPr>
            </a:lvl2pPr>
            <a:lvl3pPr marL="1254125" indent="-173038">
              <a:spcBef>
                <a:spcPts val="600"/>
              </a:spcBef>
              <a:spcAft>
                <a:spcPts val="600"/>
              </a:spcAft>
              <a:buChar char="•"/>
              <a:defRPr sz="2400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Gill Sans" charset="0"/>
              </a:defRPr>
            </a:lvl3pPr>
            <a:lvl4pPr marL="1606550" indent="-173038">
              <a:spcBef>
                <a:spcPts val="600"/>
              </a:spcBef>
              <a:spcAft>
                <a:spcPts val="600"/>
              </a:spcAft>
              <a:buChar char="•"/>
              <a:defRPr sz="2400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Gill Sans" charset="0"/>
              </a:defRPr>
            </a:lvl4pPr>
            <a:lvl5pPr marL="2051050" indent="-173038">
              <a:spcBef>
                <a:spcPts val="600"/>
              </a:spcBef>
              <a:spcAft>
                <a:spcPts val="600"/>
              </a:spcAft>
              <a:buChar char="•"/>
              <a:defRPr sz="2400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Gill Sans" charset="0"/>
              </a:defRPr>
            </a:lvl5pPr>
            <a:lvl6pPr marL="2508250" indent="-173038" eaLnBrk="0" fontAlgn="base" hangingPunct="0">
              <a:spcBef>
                <a:spcPts val="600"/>
              </a:spcBef>
              <a:spcAft>
                <a:spcPts val="600"/>
              </a:spcAft>
              <a:buChar char="•"/>
              <a:defRPr sz="2400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Gill Sans" charset="0"/>
              </a:defRPr>
            </a:lvl6pPr>
            <a:lvl7pPr marL="2965450" indent="-173038" eaLnBrk="0" fontAlgn="base" hangingPunct="0">
              <a:spcBef>
                <a:spcPts val="600"/>
              </a:spcBef>
              <a:spcAft>
                <a:spcPts val="600"/>
              </a:spcAft>
              <a:buChar char="•"/>
              <a:defRPr sz="2400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Gill Sans" charset="0"/>
              </a:defRPr>
            </a:lvl7pPr>
            <a:lvl8pPr marL="3422650" indent="-173038" eaLnBrk="0" fontAlgn="base" hangingPunct="0">
              <a:spcBef>
                <a:spcPts val="600"/>
              </a:spcBef>
              <a:spcAft>
                <a:spcPts val="600"/>
              </a:spcAft>
              <a:buChar char="•"/>
              <a:defRPr sz="2400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Gill Sans" charset="0"/>
              </a:defRPr>
            </a:lvl8pPr>
            <a:lvl9pPr marL="3879850" indent="-173038" eaLnBrk="0" fontAlgn="base" hangingPunct="0">
              <a:spcBef>
                <a:spcPts val="600"/>
              </a:spcBef>
              <a:spcAft>
                <a:spcPts val="600"/>
              </a:spcAft>
              <a:buChar char="•"/>
              <a:defRPr sz="2400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Gill Sans" charset="0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endParaRPr lang="it-IT" altLang="it-IT" sz="1406" dirty="0">
              <a:solidFill>
                <a:srgbClr val="64AB21"/>
              </a:solidFill>
            </a:endParaRPr>
          </a:p>
        </p:txBody>
      </p:sp>
      <p:sp>
        <p:nvSpPr>
          <p:cNvPr id="20487" name="Rettangolo 6">
            <a:extLst>
              <a:ext uri="{FF2B5EF4-FFF2-40B4-BE49-F238E27FC236}">
                <a16:creationId xmlns="" xmlns:a16="http://schemas.microsoft.com/office/drawing/2014/main" id="{2126FEF9-4358-48ED-AC3F-3262F4C3D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748" y="96508"/>
            <a:ext cx="7746504" cy="735583"/>
          </a:xfrm>
          <a:prstGeom prst="rect">
            <a:avLst/>
          </a:prstGeom>
          <a:solidFill>
            <a:srgbClr val="64AB21"/>
          </a:solidFill>
          <a:ln w="25400" algn="ctr">
            <a:solidFill>
              <a:srgbClr val="64AB21"/>
            </a:solidFill>
            <a:round/>
            <a:headEnd/>
            <a:tailEnd/>
          </a:ln>
        </p:spPr>
        <p:txBody>
          <a:bodyPr/>
          <a:lstStyle>
            <a:lvl1pPr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  <a:lvl2pPr marL="742950" indent="-285750"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2pPr>
            <a:lvl3pPr marL="1143000" indent="-228600"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3pPr>
            <a:lvl4pPr marL="1600200" indent="-228600"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4pPr>
            <a:lvl5pPr marL="2057400" indent="-228600"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4D4D4D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9pPr>
          </a:lstStyle>
          <a:p>
            <a:pPr algn="ctr" eaLnBrk="1" hangingPunct="1"/>
            <a:r>
              <a:rPr lang="it-IT" altLang="it-IT" sz="2953">
                <a:solidFill>
                  <a:schemeClr val="bg1"/>
                </a:solidFill>
                <a:latin typeface="Gill Sans" charset="0"/>
                <a:sym typeface="Gill Sans" charset="0"/>
              </a:rPr>
              <a:t>BIOSPHERE RESERVE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004D171D-D0BC-4BF8-BD3F-8AAE382E8A86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13930" y="1005285"/>
            <a:ext cx="9371860" cy="508801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EA73F20D-2D68-48A5-9462-427FBE2FE498}"/>
              </a:ext>
            </a:extLst>
          </p:cNvPr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9A0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2AEB438-625F-4F55-BC64-9DCFC4CF1F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871174" y="0"/>
            <a:ext cx="1272826" cy="140593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7809C940-579F-4453-8819-1C3ABCCED0C4}"/>
              </a:ext>
            </a:extLst>
          </p:cNvPr>
          <p:cNvSpPr/>
          <p:nvPr/>
        </p:nvSpPr>
        <p:spPr>
          <a:xfrm>
            <a:off x="191171" y="379979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rPr>
              <a:t>Communication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rPr>
              <a:t> 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rPr>
              <a:t>tools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rPr>
              <a:t> of the Contest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="" xmlns:a16="http://schemas.microsoft.com/office/drawing/2014/main" id="{3341BF0C-5E20-44F1-995E-2D24A2970D10}"/>
              </a:ext>
            </a:extLst>
          </p:cNvPr>
          <p:cNvGrpSpPr/>
          <p:nvPr/>
        </p:nvGrpSpPr>
        <p:grpSpPr>
          <a:xfrm>
            <a:off x="0" y="1052736"/>
            <a:ext cx="4037094" cy="3789039"/>
            <a:chOff x="-1" y="1693718"/>
            <a:chExt cx="5872791" cy="5164281"/>
          </a:xfrm>
        </p:grpSpPr>
        <p:pic>
          <p:nvPicPr>
            <p:cNvPr id="2050" name="Picture 2" descr="Risultati immagini per upvivium brochure">
              <a:extLst>
                <a:ext uri="{FF2B5EF4-FFF2-40B4-BE49-F238E27FC236}">
                  <a16:creationId xmlns="" xmlns:a16="http://schemas.microsoft.com/office/drawing/2014/main" id="{1BDF7E76-2DCA-4704-8495-A5C036E81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4282535"/>
              <a:ext cx="5872791" cy="25754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Risultati immagini per upvivium brochure">
              <a:extLst>
                <a:ext uri="{FF2B5EF4-FFF2-40B4-BE49-F238E27FC236}">
                  <a16:creationId xmlns="" xmlns:a16="http://schemas.microsoft.com/office/drawing/2014/main" id="{A2437DA7-8228-4007-80EE-608A2CF323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693718"/>
              <a:ext cx="5868144" cy="257546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4" name="Picture 6" descr="L'immagine puÃ² contenere: una o piÃ¹ persone">
            <a:extLst>
              <a:ext uri="{FF2B5EF4-FFF2-40B4-BE49-F238E27FC236}">
                <a16:creationId xmlns="" xmlns:a16="http://schemas.microsoft.com/office/drawing/2014/main" id="{A89218F6-DE88-4F5B-B816-7EB79B423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8622"/>
            <a:ext cx="3012267" cy="21493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04F18578-9E22-4F14-A122-A3E04ED23627}"/>
              </a:ext>
            </a:extLst>
          </p:cNvPr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483685" y="2119873"/>
            <a:ext cx="3384376" cy="47381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6" name="Picture 8" descr="L'immagine puÃ² contenere: 2 persone, persone che sorridono">
            <a:extLst>
              <a:ext uri="{FF2B5EF4-FFF2-40B4-BE49-F238E27FC236}">
                <a16:creationId xmlns="" xmlns:a16="http://schemas.microsoft.com/office/drawing/2014/main" id="{A7470D6D-5AC7-4A1D-9EC0-B4D01903F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711" y="3082640"/>
            <a:ext cx="2661921" cy="38027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>
            <a:extLst>
              <a:ext uri="{FF2B5EF4-FFF2-40B4-BE49-F238E27FC236}">
                <a16:creationId xmlns="" xmlns:a16="http://schemas.microsoft.com/office/drawing/2014/main" id="{6B0B4E56-F2A1-4381-B732-29AD82B759AB}"/>
              </a:ext>
            </a:extLst>
          </p:cNvPr>
          <p:cNvSpPr/>
          <p:nvPr/>
        </p:nvSpPr>
        <p:spPr>
          <a:xfrm>
            <a:off x="6660232" y="1196752"/>
            <a:ext cx="2556368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Official Website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Social media as Instagram, Facebook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Social media advertising campaigns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Newsletter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News on specialized media for gastronomy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News in local media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20928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EA73F20D-2D68-48A5-9462-427FBE2FE498}"/>
              </a:ext>
            </a:extLst>
          </p:cNvPr>
          <p:cNvSpPr/>
          <p:nvPr/>
        </p:nvSpPr>
        <p:spPr>
          <a:xfrm>
            <a:off x="0" y="0"/>
            <a:ext cx="9144000" cy="1052736"/>
          </a:xfrm>
          <a:prstGeom prst="rect">
            <a:avLst/>
          </a:prstGeom>
          <a:solidFill>
            <a:srgbClr val="9A00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22AEB438-625F-4F55-BC64-9DCFC4CF1F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871174" y="0"/>
            <a:ext cx="1272826" cy="140593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="" xmlns:a16="http://schemas.microsoft.com/office/drawing/2014/main" id="{7809C940-579F-4453-8819-1C3ABCCED0C4}"/>
              </a:ext>
            </a:extLst>
          </p:cNvPr>
          <p:cNvSpPr/>
          <p:nvPr/>
        </p:nvSpPr>
        <p:spPr>
          <a:xfrm>
            <a:off x="191171" y="371422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rPr>
              <a:t>Future ambitions for UPVIVIUM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52CA7784-6AE0-40FF-941A-C3C250C8EAA5}"/>
              </a:ext>
            </a:extLst>
          </p:cNvPr>
          <p:cNvSpPr txBox="1"/>
          <p:nvPr/>
        </p:nvSpPr>
        <p:spPr>
          <a:xfrm>
            <a:off x="179512" y="1473473"/>
            <a:ext cx="813992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Enlarge the network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Biosphere Reserves adhering to the project both in Italy and in the WNBR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Boost the popularity of the Contest by turning it into a more and more known, awaited and esteemed appointment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 the number of participating restaurants and producers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enhance the positive impact of the project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A600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A6004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249969" y="5492520"/>
            <a:ext cx="2222723" cy="136815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141153" y="4355635"/>
            <a:ext cx="2276558" cy="144962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187571" y="5648893"/>
            <a:ext cx="2261687" cy="1224136"/>
          </a:xfrm>
          <a:prstGeom prst="rect">
            <a:avLst/>
          </a:prstGeom>
        </p:spPr>
      </p:pic>
      <p:pic>
        <p:nvPicPr>
          <p:cNvPr id="2050" name="Picture 2" descr="L'immagine puÃ² contenere: 1 persona, persona seduta, cibo e spazio al chius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355635"/>
            <a:ext cx="1907703" cy="25297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'immagine puÃ² contenere: notte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27331" y="4355635"/>
            <a:ext cx="2160240" cy="12827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94" y="4358936"/>
            <a:ext cx="1483263" cy="2610266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449769" y="4355634"/>
            <a:ext cx="1800200" cy="25297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489897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203240"/>
            <a:ext cx="3384376" cy="5040560"/>
          </a:xfrm>
        </p:spPr>
        <p:txBody>
          <a:bodyPr>
            <a:noAutofit/>
          </a:bodyPr>
          <a:lstStyle/>
          <a:p>
            <a:pPr marL="0" indent="0" algn="l"/>
            <a:r>
              <a:rPr lang="en-GB" dirty="0"/>
              <a:t>The Po Delta Biosphere Reserve organized an </a:t>
            </a:r>
            <a:r>
              <a:rPr lang="en-GB" b="1" dirty="0">
                <a:solidFill>
                  <a:srgbClr val="81BC26"/>
                </a:solidFill>
              </a:rPr>
              <a:t>international conference </a:t>
            </a:r>
            <a:r>
              <a:rPr lang="en-GB" dirty="0"/>
              <a:t>with aim to encourage the exchange of experiences, concerning eel conservation and traditional fishing.</a:t>
            </a:r>
          </a:p>
          <a:p>
            <a:pPr marL="0" indent="0" algn="l"/>
            <a:endParaRPr lang="en-GB" dirty="0"/>
          </a:p>
          <a:p>
            <a:pPr marL="0" indent="0" algn="l"/>
            <a:r>
              <a:rPr lang="en-GB" b="1" dirty="0">
                <a:solidFill>
                  <a:srgbClr val="81BC26"/>
                </a:solidFill>
              </a:rPr>
              <a:t>4 BRs </a:t>
            </a:r>
            <a:r>
              <a:rPr lang="en-GB" dirty="0"/>
              <a:t>(ITA, FRA, SPA, SWE) </a:t>
            </a:r>
            <a:r>
              <a:rPr lang="en-GB" b="1" dirty="0">
                <a:solidFill>
                  <a:srgbClr val="81BC26"/>
                </a:solidFill>
              </a:rPr>
              <a:t>presented the different strategies adopted in their territories</a:t>
            </a:r>
            <a:r>
              <a:rPr lang="en-GB" dirty="0"/>
              <a:t>.</a:t>
            </a:r>
          </a:p>
          <a:p>
            <a:pPr marL="0" indent="0" algn="l"/>
            <a:endParaRPr lang="en-GB" dirty="0"/>
          </a:p>
          <a:p>
            <a:pPr marL="0" indent="0" algn="l"/>
            <a:r>
              <a:rPr lang="en-GB" sz="2000" b="1" dirty="0">
                <a:solidFill>
                  <a:srgbClr val="00B0F0"/>
                </a:solidFill>
              </a:rPr>
              <a:t>Now those BRs are applying together a LIFE project on this issue </a:t>
            </a:r>
          </a:p>
        </p:txBody>
      </p:sp>
      <p:sp>
        <p:nvSpPr>
          <p:cNvPr id="4" name="Segnaposto testo 5">
            <a:extLst>
              <a:ext uri="{FF2B5EF4-FFF2-40B4-BE49-F238E27FC236}">
                <a16:creationId xmlns="" xmlns:a16="http://schemas.microsoft.com/office/drawing/2014/main" id="{444EE9C6-D8E8-45E4-88A3-C26D661ED6B2}"/>
              </a:ext>
            </a:extLst>
          </p:cNvPr>
          <p:cNvSpPr txBox="1">
            <a:spLocks/>
          </p:cNvSpPr>
          <p:nvPr/>
        </p:nvSpPr>
        <p:spPr>
          <a:xfrm>
            <a:off x="838200" y="629072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it-IT" dirty="0"/>
              <a:t>KNOWLEDGE EXCHANGE: EEL CONSERVATION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95FCDAC6-C5A9-472D-B381-F29F526A00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4355976" y="1300873"/>
            <a:ext cx="3933353" cy="4955527"/>
          </a:xfrm>
          <a:prstGeom prst="rect">
            <a:avLst/>
          </a:prstGeom>
          <a:ln>
            <a:solidFill>
              <a:srgbClr val="C7AC02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781229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412776"/>
            <a:ext cx="4752528" cy="5040560"/>
          </a:xfrm>
        </p:spPr>
        <p:txBody>
          <a:bodyPr>
            <a:noAutofit/>
          </a:bodyPr>
          <a:lstStyle/>
          <a:p>
            <a:pPr marL="0" indent="0" algn="l"/>
            <a:r>
              <a:rPr lang="en-GB" dirty="0"/>
              <a:t>Thanks to the conference BRs understood a possible solution could be a good mix of: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creation of safe passages across dams,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the </a:t>
            </a:r>
            <a:r>
              <a:rPr lang="en-GB" dirty="0" err="1"/>
              <a:t>renaturalisation</a:t>
            </a:r>
            <a:r>
              <a:rPr lang="en-GB" dirty="0"/>
              <a:t> of some stretches of river,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the collaboration and cooperation with local fishermen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awareness actions on the eel as a vital resource of territories both of biodiversity and tradition. </a:t>
            </a:r>
          </a:p>
          <a:p>
            <a:pPr marL="0" indent="0" algn="l"/>
            <a:endParaRPr lang="en-GB" dirty="0"/>
          </a:p>
          <a:p>
            <a:pPr marL="0" indent="0" algn="l"/>
            <a:r>
              <a:rPr lang="en-GB" sz="2000" b="1" dirty="0">
                <a:solidFill>
                  <a:srgbClr val="00B0F0"/>
                </a:solidFill>
              </a:rPr>
              <a:t>Now those BRs are applying together a LIFE project on this issue </a:t>
            </a:r>
          </a:p>
        </p:txBody>
      </p:sp>
      <p:sp>
        <p:nvSpPr>
          <p:cNvPr id="4" name="Segnaposto testo 5">
            <a:extLst>
              <a:ext uri="{FF2B5EF4-FFF2-40B4-BE49-F238E27FC236}">
                <a16:creationId xmlns="" xmlns:a16="http://schemas.microsoft.com/office/drawing/2014/main" id="{444EE9C6-D8E8-45E4-88A3-C26D661ED6B2}"/>
              </a:ext>
            </a:extLst>
          </p:cNvPr>
          <p:cNvSpPr txBox="1">
            <a:spLocks/>
          </p:cNvSpPr>
          <p:nvPr/>
        </p:nvSpPr>
        <p:spPr>
          <a:xfrm>
            <a:off x="838200" y="629072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it-IT" dirty="0"/>
              <a:t>KNOWLEDGE EXCHANGE: EEL CONSERVATION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C1FE1C38-1F3B-4C5B-B476-A8FFD99490A8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364088" y="1484784"/>
            <a:ext cx="2615411" cy="396884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1525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271750"/>
            <a:ext cx="3384376" cy="5040560"/>
          </a:xfrm>
        </p:spPr>
        <p:txBody>
          <a:bodyPr>
            <a:noAutofit/>
          </a:bodyPr>
          <a:lstStyle/>
          <a:p>
            <a:pPr marL="0" indent="0" algn="l"/>
            <a:r>
              <a:rPr lang="en-GB" dirty="0"/>
              <a:t>The Appennino Tosco Emiliano Biosphere Reserve organized an </a:t>
            </a:r>
            <a:r>
              <a:rPr lang="en-GB" b="1" dirty="0">
                <a:solidFill>
                  <a:srgbClr val="81BC26"/>
                </a:solidFill>
              </a:rPr>
              <a:t>international workshop </a:t>
            </a:r>
            <a:r>
              <a:rPr lang="en-GB" dirty="0"/>
              <a:t>with aim to </a:t>
            </a:r>
            <a:r>
              <a:rPr lang="en-US" dirty="0"/>
              <a:t>acquire knowledge in order to define their own branding strategy, especially in relation to agri-food products</a:t>
            </a:r>
            <a:r>
              <a:rPr lang="en-GB" dirty="0"/>
              <a:t>.</a:t>
            </a:r>
          </a:p>
          <a:p>
            <a:pPr marL="0" indent="0" algn="l"/>
            <a:endParaRPr lang="en-GB" dirty="0"/>
          </a:p>
          <a:p>
            <a:pPr marL="0" indent="0" algn="l"/>
            <a:r>
              <a:rPr lang="en-GB" b="1" dirty="0">
                <a:solidFill>
                  <a:srgbClr val="81BC26"/>
                </a:solidFill>
              </a:rPr>
              <a:t>9 BRs </a:t>
            </a:r>
            <a:r>
              <a:rPr lang="en-GB" dirty="0"/>
              <a:t>(ITA, AUT, SPA, JAP, PRC, GER, UK, KEN, MAR) </a:t>
            </a:r>
            <a:r>
              <a:rPr lang="en-GB" b="1" dirty="0">
                <a:solidFill>
                  <a:srgbClr val="81BC26"/>
                </a:solidFill>
              </a:rPr>
              <a:t>presented their experience and </a:t>
            </a:r>
            <a:r>
              <a:rPr lang="en-GB" b="1" dirty="0" err="1">
                <a:solidFill>
                  <a:srgbClr val="81BC26"/>
                </a:solidFill>
              </a:rPr>
              <a:t>approch</a:t>
            </a:r>
            <a:endParaRPr lang="en-GB" dirty="0"/>
          </a:p>
          <a:p>
            <a:pPr marL="0" indent="0" algn="l"/>
            <a:endParaRPr lang="en-GB" dirty="0"/>
          </a:p>
        </p:txBody>
      </p:sp>
      <p:sp>
        <p:nvSpPr>
          <p:cNvPr id="4" name="Segnaposto testo 5">
            <a:extLst>
              <a:ext uri="{FF2B5EF4-FFF2-40B4-BE49-F238E27FC236}">
                <a16:creationId xmlns="" xmlns:a16="http://schemas.microsoft.com/office/drawing/2014/main" id="{444EE9C6-D8E8-45E4-88A3-C26D661ED6B2}"/>
              </a:ext>
            </a:extLst>
          </p:cNvPr>
          <p:cNvSpPr txBox="1">
            <a:spLocks/>
          </p:cNvSpPr>
          <p:nvPr/>
        </p:nvSpPr>
        <p:spPr>
          <a:xfrm>
            <a:off x="838200" y="629072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it-IT" dirty="0"/>
              <a:t>KNOWLEDGE EXCHANGE: BRANDING STRATEGY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0ED0B7C0-C5DB-4351-83CD-BFC0E9BA954E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355976" y="1271750"/>
            <a:ext cx="4104456" cy="49720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04218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3933056"/>
            <a:ext cx="5112568" cy="5040560"/>
          </a:xfrm>
        </p:spPr>
        <p:txBody>
          <a:bodyPr>
            <a:noAutofit/>
          </a:bodyPr>
          <a:lstStyle/>
          <a:p>
            <a:pPr marL="0" indent="0" algn="l"/>
            <a:r>
              <a:rPr lang="en-GB" sz="2000" b="1" dirty="0">
                <a:solidFill>
                  <a:srgbClr val="00B0F0"/>
                </a:solidFill>
              </a:rPr>
              <a:t>Thanks to the workshop experience now  the Appennino Tosco Emiliano BR has defined its own branding strategy</a:t>
            </a:r>
          </a:p>
          <a:p>
            <a:pPr marL="0" indent="0" algn="l"/>
            <a:endParaRPr lang="en-GB" sz="2000" b="1" dirty="0">
              <a:solidFill>
                <a:srgbClr val="00B0F0"/>
              </a:solidFill>
            </a:endParaRPr>
          </a:p>
          <a:p>
            <a:pPr marL="0" indent="0" algn="l"/>
            <a:r>
              <a:rPr lang="en-GB" i="1" dirty="0">
                <a:solidFill>
                  <a:srgbClr val="81BB26"/>
                </a:solidFill>
              </a:rPr>
              <a:t>….but about this we will tall about next time…</a:t>
            </a:r>
          </a:p>
        </p:txBody>
      </p:sp>
      <p:sp>
        <p:nvSpPr>
          <p:cNvPr id="4" name="Segnaposto testo 5">
            <a:extLst>
              <a:ext uri="{FF2B5EF4-FFF2-40B4-BE49-F238E27FC236}">
                <a16:creationId xmlns="" xmlns:a16="http://schemas.microsoft.com/office/drawing/2014/main" id="{444EE9C6-D8E8-45E4-88A3-C26D661ED6B2}"/>
              </a:ext>
            </a:extLst>
          </p:cNvPr>
          <p:cNvSpPr txBox="1">
            <a:spLocks/>
          </p:cNvSpPr>
          <p:nvPr/>
        </p:nvSpPr>
        <p:spPr>
          <a:xfrm>
            <a:off x="838200" y="629072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era PRO" panose="00000800000000000000" pitchFamily="50" charset="0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it-IT" dirty="0"/>
              <a:t>KNOWLEDGE EXCHANGE: EEL CONSERVATION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FE697BF5-12FE-43CC-96F4-807D8A8DE29F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282766" y="1484784"/>
            <a:ext cx="3327834" cy="443711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C881D01C-F293-48EE-9240-87666AF141C7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3528" y="1501944"/>
            <a:ext cx="4896544" cy="2304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207032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quarter" idx="17"/>
          </p:nvPr>
        </p:nvSpPr>
        <p:spPr>
          <a:xfrm>
            <a:off x="539552" y="5867400"/>
            <a:ext cx="2895600" cy="457200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+</a:t>
            </a:r>
            <a:r>
              <a:rPr lang="it-IT" dirty="0">
                <a:latin typeface="Cera PRO Light" panose="00000400000000000000" pitchFamily="50" charset="0"/>
              </a:rPr>
              <a:t>39.3471620064</a:t>
            </a:r>
          </a:p>
          <a:p>
            <a:r>
              <a:rPr lang="it-IT" dirty="0">
                <a:latin typeface="Cera PRO Light" panose="00000400000000000000" pitchFamily="50" charset="0"/>
              </a:rPr>
              <a:t>filippo@punto3.it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8"/>
          </p:nvPr>
        </p:nvSpPr>
        <p:spPr>
          <a:xfrm>
            <a:off x="539552" y="5410200"/>
            <a:ext cx="2895600" cy="457200"/>
          </a:xfrm>
        </p:spPr>
        <p:txBody>
          <a:bodyPr/>
          <a:lstStyle/>
          <a:p>
            <a:r>
              <a:rPr lang="it-IT" dirty="0">
                <a:latin typeface="Cera PRO Light" panose="00000400000000000000" pitchFamily="50" charset="0"/>
              </a:rPr>
              <a:t>Dott. Filippo Lenzerini</a:t>
            </a:r>
          </a:p>
        </p:txBody>
      </p:sp>
      <p:sp>
        <p:nvSpPr>
          <p:cNvPr id="6" name="Sottotitolo 2">
            <a:extLst>
              <a:ext uri="{FF2B5EF4-FFF2-40B4-BE49-F238E27FC236}">
                <a16:creationId xmlns="" xmlns:a16="http://schemas.microsoft.com/office/drawing/2014/main" id="{6C0D0100-43F5-445D-9FE6-2EC503B7AC1B}"/>
              </a:ext>
            </a:extLst>
          </p:cNvPr>
          <p:cNvSpPr txBox="1">
            <a:spLocks/>
          </p:cNvSpPr>
          <p:nvPr/>
        </p:nvSpPr>
        <p:spPr>
          <a:xfrm>
            <a:off x="3491880" y="4077072"/>
            <a:ext cx="6858000" cy="16557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it-IT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Any</a:t>
            </a:r>
            <a:r>
              <a:rPr lang="it-IT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4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question</a:t>
            </a:r>
            <a:r>
              <a:rPr lang="it-IT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</p:txBody>
      </p:sp>
      <p:sp>
        <p:nvSpPr>
          <p:cNvPr id="7" name="Titolo 1">
            <a:extLst>
              <a:ext uri="{FF2B5EF4-FFF2-40B4-BE49-F238E27FC236}">
                <a16:creationId xmlns="" xmlns:a16="http://schemas.microsoft.com/office/drawing/2014/main" id="{88B885C4-BB31-4DBB-A0B2-F45751FA473A}"/>
              </a:ext>
            </a:extLst>
          </p:cNvPr>
          <p:cNvSpPr txBox="1">
            <a:spLocks/>
          </p:cNvSpPr>
          <p:nvPr/>
        </p:nvSpPr>
        <p:spPr>
          <a:xfrm>
            <a:off x="685800" y="1101097"/>
            <a:ext cx="7772400" cy="23876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it-IT"/>
              <a:t>Thank you </a:t>
            </a:r>
            <a:br>
              <a:rPr lang="it-IT"/>
            </a:br>
            <a:r>
              <a:rPr lang="it-IT"/>
              <a:t>for your attention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576270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3B7D6A19-1AC5-46A7-A0D6-B7A4EFBA6F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76672"/>
            <a:ext cx="7772400" cy="533400"/>
          </a:xfrm>
        </p:spPr>
        <p:txBody>
          <a:bodyPr/>
          <a:lstStyle/>
          <a:p>
            <a:r>
              <a:rPr lang="en-US" dirty="0"/>
              <a:t>THE SESSION WILL FOCUS ON </a:t>
            </a:r>
            <a:endParaRPr lang="it-IT" dirty="0">
              <a:latin typeface="Cera PRO" panose="00000800000000000000" pitchFamily="50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9473" y="1124744"/>
            <a:ext cx="8134672" cy="5040560"/>
          </a:xfrm>
        </p:spPr>
        <p:txBody>
          <a:bodyPr>
            <a:noAutofit/>
          </a:bodyPr>
          <a:lstStyle/>
          <a:p>
            <a:endParaRPr lang="it-IT" dirty="0"/>
          </a:p>
          <a:p>
            <a:pPr algn="just"/>
            <a:r>
              <a:rPr lang="en-US" dirty="0"/>
              <a:t>The session will focus on </a:t>
            </a:r>
            <a:r>
              <a:rPr lang="en-US" b="1" dirty="0">
                <a:solidFill>
                  <a:srgbClr val="00B0F0"/>
                </a:solidFill>
              </a:rPr>
              <a:t>the opportunities that the international MAB network offers to BRs’ stakeholders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/>
              <a:t>to share knowledge/experience,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/>
              <a:t>to develop cooperation projects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/>
              <a:t>to attract funds. 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 algn="just"/>
            <a:endParaRPr lang="en-US" dirty="0"/>
          </a:p>
          <a:p>
            <a:pPr marL="0" indent="0" algn="just"/>
            <a:endParaRPr lang="en-US" dirty="0"/>
          </a:p>
          <a:p>
            <a:pPr marL="0" indent="0" algn="just"/>
            <a:endParaRPr lang="en-US" dirty="0"/>
          </a:p>
          <a:p>
            <a:pPr marL="0" indent="0" algn="just"/>
            <a:endParaRPr lang="en-US" dirty="0"/>
          </a:p>
          <a:p>
            <a:pPr marL="0" indent="0" algn="just"/>
            <a:r>
              <a:rPr lang="en-US" dirty="0"/>
              <a:t>I will present to you some experiences …. </a:t>
            </a:r>
            <a:r>
              <a:rPr lang="en-US" b="1" dirty="0">
                <a:solidFill>
                  <a:srgbClr val="00B0F0"/>
                </a:solidFill>
              </a:rPr>
              <a:t>you start thinking about new opportunities</a:t>
            </a:r>
            <a:r>
              <a:rPr lang="en-US" dirty="0"/>
              <a:t>, later, during the Summer University activities we will try to go deep on them </a:t>
            </a:r>
          </a:p>
          <a:p>
            <a:pPr marL="0" indent="0" algn="l"/>
            <a:endParaRPr lang="en-GB" dirty="0"/>
          </a:p>
          <a:p>
            <a:pPr marL="0" indent="0" algn="l"/>
            <a:endParaRPr lang="en-GB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it-IT" b="0" dirty="0">
              <a:solidFill>
                <a:schemeClr val="accent4"/>
              </a:solidFill>
              <a:cs typeface="Arial" pitchFamily="34" charset="0"/>
              <a:sym typeface="Gill Sans" charset="0"/>
            </a:endParaRPr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4446F98C-4A75-4715-AE24-195D4333720B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733008" y="3140968"/>
            <a:ext cx="1879561" cy="1466618"/>
          </a:xfrm>
          <a:prstGeom prst="rect">
            <a:avLst/>
          </a:prstGeom>
          <a:ln w="28575">
            <a:solidFill>
              <a:srgbClr val="CAAE02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676E41F6-23AD-407D-A107-633AE58BC3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3635896" y="3140968"/>
            <a:ext cx="1872208" cy="1466618"/>
          </a:xfrm>
          <a:prstGeom prst="rect">
            <a:avLst/>
          </a:prstGeom>
          <a:ln w="28575">
            <a:solidFill>
              <a:srgbClr val="CAAE02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2064B71E-4043-4252-9BC7-7DF9F405E1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/>
          <a:srcRect/>
          <a:stretch/>
        </p:blipFill>
        <p:spPr>
          <a:xfrm>
            <a:off x="5538784" y="3140968"/>
            <a:ext cx="1872208" cy="1466618"/>
          </a:xfrm>
          <a:prstGeom prst="rect">
            <a:avLst/>
          </a:prstGeom>
          <a:ln w="28575">
            <a:solidFill>
              <a:srgbClr val="CAAE02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43017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3B7D6A19-1AC5-46A7-A0D6-B7A4EFBA6F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76672"/>
            <a:ext cx="7772400" cy="533400"/>
          </a:xfrm>
        </p:spPr>
        <p:txBody>
          <a:bodyPr/>
          <a:lstStyle/>
          <a:p>
            <a:r>
              <a:rPr lang="en-US" dirty="0"/>
              <a:t>THE POWER OF THE NETWORK</a:t>
            </a:r>
            <a:endParaRPr lang="it-IT" dirty="0">
              <a:latin typeface="Cera PRO" panose="00000800000000000000" pitchFamily="50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1560" y="2780928"/>
            <a:ext cx="8134672" cy="3168352"/>
          </a:xfrm>
        </p:spPr>
        <p:txBody>
          <a:bodyPr>
            <a:noAutofit/>
          </a:bodyPr>
          <a:lstStyle/>
          <a:p>
            <a:endParaRPr lang="it-IT" dirty="0"/>
          </a:p>
          <a:p>
            <a:pPr marL="0" indent="0" algn="just"/>
            <a:r>
              <a:rPr lang="en-US" dirty="0"/>
              <a:t>Each Biosphere Reserve has fields in which it excels in terms of conservation, development, support to knowledge.</a:t>
            </a:r>
          </a:p>
          <a:p>
            <a:pPr marL="0" indent="0" algn="just"/>
            <a:r>
              <a:rPr lang="en-US" dirty="0"/>
              <a:t>Each Biosphere Reserve is required to make its excellence available to the rest of the MAB network (in this respect there is also a specific chapter in the application dossier).</a:t>
            </a:r>
          </a:p>
          <a:p>
            <a:pPr marL="0" indent="0" algn="just"/>
            <a:endParaRPr lang="en-US" dirty="0"/>
          </a:p>
          <a:p>
            <a:pPr marL="0" indent="0"/>
            <a:r>
              <a:rPr lang="en-US" sz="2000" b="1" dirty="0">
                <a:solidFill>
                  <a:srgbClr val="00B0F0"/>
                </a:solidFill>
              </a:rPr>
              <a:t>Learning from each other, collaborating, acting together </a:t>
            </a:r>
          </a:p>
          <a:p>
            <a:pPr marL="0" indent="0"/>
            <a:r>
              <a:rPr lang="en-US" sz="2000" b="1" dirty="0">
                <a:solidFill>
                  <a:srgbClr val="00B0F0"/>
                </a:solidFill>
              </a:rPr>
              <a:t>this is the network’s Power. </a:t>
            </a:r>
          </a:p>
          <a:p>
            <a:pPr marL="0" indent="0"/>
            <a:r>
              <a:rPr lang="en-US" sz="1600" i="1" dirty="0"/>
              <a:t>Unfortunately, few Biosphere Reserves still operate in this way</a:t>
            </a:r>
          </a:p>
          <a:p>
            <a:pPr marL="0" indent="0" algn="just"/>
            <a:endParaRPr lang="en-US" dirty="0"/>
          </a:p>
          <a:p>
            <a:pPr marL="0" indent="0" algn="l"/>
            <a:endParaRPr lang="en-GB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it-IT" b="0" dirty="0">
              <a:solidFill>
                <a:schemeClr val="accent4"/>
              </a:solidFill>
              <a:cs typeface="Arial" pitchFamily="34" charset="0"/>
              <a:sym typeface="Gill Sans" charset="0"/>
            </a:endParaRPr>
          </a:p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="" xmlns:a16="http://schemas.microsoft.com/office/drawing/2014/main" id="{E8AB7B10-27B3-410D-9FDB-C7D7940A1999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771800" y="1007808"/>
            <a:ext cx="3600400" cy="2092411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FC718FC4-0296-48BE-8D21-7AB070C7B8B0}"/>
              </a:ext>
            </a:extLst>
          </p:cNvPr>
          <p:cNvSpPr/>
          <p:nvPr/>
        </p:nvSpPr>
        <p:spPr>
          <a:xfrm>
            <a:off x="3629447" y="2636912"/>
            <a:ext cx="4684737" cy="62061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it-IT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  <a:sym typeface="Helvetica Neue"/>
              </a:rPr>
              <a:t>701 Biosphere </a:t>
            </a:r>
            <a:r>
              <a:rPr lang="it-IT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  <a:sym typeface="Helvetica Neue"/>
              </a:rPr>
              <a:t>Reserves</a:t>
            </a:r>
            <a:r>
              <a:rPr lang="it-IT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panose="020B0604020202020204" pitchFamily="34" charset="0"/>
                <a:sym typeface="Helvetica Neue"/>
              </a:rPr>
              <a:t> in the world</a:t>
            </a:r>
          </a:p>
        </p:txBody>
      </p:sp>
    </p:spTree>
    <p:extLst>
      <p:ext uri="{BB962C8B-B14F-4D97-AF65-F5344CB8AC3E}">
        <p14:creationId xmlns="" xmlns:p14="http://schemas.microsoft.com/office/powerpoint/2010/main" val="39496106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3B7D6A19-1AC5-46A7-A0D6-B7A4EFBA6F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76672"/>
            <a:ext cx="7772400" cy="533400"/>
          </a:xfrm>
        </p:spPr>
        <p:txBody>
          <a:bodyPr/>
          <a:lstStyle/>
          <a:p>
            <a:r>
              <a:rPr lang="en-US" dirty="0"/>
              <a:t>DIFFERENT WAYS OF COOPERATION</a:t>
            </a:r>
            <a:endParaRPr lang="it-IT" dirty="0">
              <a:latin typeface="Cera PRO" panose="00000800000000000000" pitchFamily="50" charset="0"/>
            </a:endParaRPr>
          </a:p>
        </p:txBody>
      </p:sp>
      <p:sp>
        <p:nvSpPr>
          <p:cNvPr id="2" name="Callout: freccia in giù 1">
            <a:extLst>
              <a:ext uri="{FF2B5EF4-FFF2-40B4-BE49-F238E27FC236}">
                <a16:creationId xmlns="" xmlns:a16="http://schemas.microsoft.com/office/drawing/2014/main" id="{846E58C2-10EA-4D0F-8875-F8F026B1E6A6}"/>
              </a:ext>
            </a:extLst>
          </p:cNvPr>
          <p:cNvSpPr/>
          <p:nvPr/>
        </p:nvSpPr>
        <p:spPr>
          <a:xfrm>
            <a:off x="251520" y="1304764"/>
            <a:ext cx="2088232" cy="1656184"/>
          </a:xfrm>
          <a:prstGeom prst="downArrowCallout">
            <a:avLst/>
          </a:prstGeom>
          <a:solidFill>
            <a:srgbClr val="81BB2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A79A2951-80FC-4C1D-AE4D-37BEEA9AA431}"/>
              </a:ext>
            </a:extLst>
          </p:cNvPr>
          <p:cNvSpPr txBox="1"/>
          <p:nvPr/>
        </p:nvSpPr>
        <p:spPr>
          <a:xfrm>
            <a:off x="382554" y="1448780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Educational Tour</a:t>
            </a:r>
          </a:p>
        </p:txBody>
      </p:sp>
      <p:sp>
        <p:nvSpPr>
          <p:cNvPr id="10" name="Callout: freccia in giù 9">
            <a:extLst>
              <a:ext uri="{FF2B5EF4-FFF2-40B4-BE49-F238E27FC236}">
                <a16:creationId xmlns="" xmlns:a16="http://schemas.microsoft.com/office/drawing/2014/main" id="{DCB28722-3E1D-4E3B-A09A-2C63F778089E}"/>
              </a:ext>
            </a:extLst>
          </p:cNvPr>
          <p:cNvSpPr/>
          <p:nvPr/>
        </p:nvSpPr>
        <p:spPr>
          <a:xfrm>
            <a:off x="2483768" y="1304764"/>
            <a:ext cx="2088232" cy="1656184"/>
          </a:xfrm>
          <a:prstGeom prst="downArrowCallout">
            <a:avLst/>
          </a:prstGeom>
          <a:solidFill>
            <a:srgbClr val="81BB2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7D4D17FF-09B5-450F-9D9F-18CC0E3F9BD4}"/>
              </a:ext>
            </a:extLst>
          </p:cNvPr>
          <p:cNvSpPr txBox="1"/>
          <p:nvPr/>
        </p:nvSpPr>
        <p:spPr>
          <a:xfrm>
            <a:off x="2564903" y="1585400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Training</a:t>
            </a:r>
          </a:p>
        </p:txBody>
      </p:sp>
      <p:sp>
        <p:nvSpPr>
          <p:cNvPr id="12" name="Callout: freccia in giù 11">
            <a:extLst>
              <a:ext uri="{FF2B5EF4-FFF2-40B4-BE49-F238E27FC236}">
                <a16:creationId xmlns="" xmlns:a16="http://schemas.microsoft.com/office/drawing/2014/main" id="{9ACFECB0-D382-436E-8AA7-64EA228BD5F1}"/>
              </a:ext>
            </a:extLst>
          </p:cNvPr>
          <p:cNvSpPr/>
          <p:nvPr/>
        </p:nvSpPr>
        <p:spPr>
          <a:xfrm>
            <a:off x="6948264" y="1304764"/>
            <a:ext cx="2088232" cy="1656184"/>
          </a:xfrm>
          <a:prstGeom prst="downArrowCallout">
            <a:avLst/>
          </a:prstGeom>
          <a:solidFill>
            <a:srgbClr val="81BB2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="" xmlns:a16="http://schemas.microsoft.com/office/drawing/2014/main" id="{8F03D37E-D5AF-460E-A256-0F565DF50257}"/>
              </a:ext>
            </a:extLst>
          </p:cNvPr>
          <p:cNvSpPr txBox="1"/>
          <p:nvPr/>
        </p:nvSpPr>
        <p:spPr>
          <a:xfrm>
            <a:off x="7079298" y="1448780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Knowledge </a:t>
            </a:r>
            <a:r>
              <a:rPr lang="it-IT" sz="2000" dirty="0" err="1"/>
              <a:t>exchange</a:t>
            </a:r>
            <a:endParaRPr lang="it-IT" sz="2000" dirty="0"/>
          </a:p>
        </p:txBody>
      </p:sp>
      <p:sp>
        <p:nvSpPr>
          <p:cNvPr id="5" name="CasellaDiTesto 4">
            <a:extLst>
              <a:ext uri="{FF2B5EF4-FFF2-40B4-BE49-F238E27FC236}">
                <a16:creationId xmlns="" xmlns:a16="http://schemas.microsoft.com/office/drawing/2014/main" id="{625879E5-AC48-4AD6-9E22-12A0C3F10DA0}"/>
              </a:ext>
            </a:extLst>
          </p:cNvPr>
          <p:cNvSpPr txBox="1"/>
          <p:nvPr/>
        </p:nvSpPr>
        <p:spPr>
          <a:xfrm>
            <a:off x="308316" y="3429000"/>
            <a:ext cx="2031436" cy="2554545"/>
          </a:xfrm>
          <a:prstGeom prst="rect">
            <a:avLst/>
          </a:prstGeom>
          <a:solidFill>
            <a:schemeClr val="bg1"/>
          </a:solidFill>
          <a:ln w="28575">
            <a:solidFill>
              <a:srgbClr val="C7AC0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600" dirty="0"/>
              <a:t>A group of stakeholder from a BR </a:t>
            </a:r>
            <a:r>
              <a:rPr lang="it-IT" sz="1600" dirty="0" err="1"/>
              <a:t>visit</a:t>
            </a:r>
            <a:r>
              <a:rPr lang="it-IT" sz="1600" dirty="0"/>
              <a:t> an </a:t>
            </a:r>
            <a:r>
              <a:rPr lang="it-IT" sz="1600" dirty="0" err="1"/>
              <a:t>other</a:t>
            </a:r>
            <a:r>
              <a:rPr lang="it-IT" sz="1600" dirty="0"/>
              <a:t> BR with the </a:t>
            </a:r>
            <a:r>
              <a:rPr lang="it-IT" sz="1600" dirty="0" err="1"/>
              <a:t>aim</a:t>
            </a:r>
            <a:r>
              <a:rPr lang="it-IT" sz="1600" dirty="0"/>
              <a:t> of </a:t>
            </a:r>
            <a:r>
              <a:rPr lang="en-US" sz="1600" dirty="0"/>
              <a:t> with the aim of living a direct experience on how specific projects are developed</a:t>
            </a:r>
          </a:p>
          <a:p>
            <a:pPr algn="just"/>
            <a:endParaRPr lang="it-IT" sz="1600" dirty="0"/>
          </a:p>
        </p:txBody>
      </p:sp>
      <p:sp>
        <p:nvSpPr>
          <p:cNvPr id="15" name="CasellaDiTesto 14">
            <a:extLst>
              <a:ext uri="{FF2B5EF4-FFF2-40B4-BE49-F238E27FC236}">
                <a16:creationId xmlns="" xmlns:a16="http://schemas.microsoft.com/office/drawing/2014/main" id="{80C12914-368E-4D65-998A-DE84EBFB825B}"/>
              </a:ext>
            </a:extLst>
          </p:cNvPr>
          <p:cNvSpPr txBox="1"/>
          <p:nvPr/>
        </p:nvSpPr>
        <p:spPr>
          <a:xfrm>
            <a:off x="2483768" y="3429000"/>
            <a:ext cx="2031436" cy="2554545"/>
          </a:xfrm>
          <a:prstGeom prst="rect">
            <a:avLst/>
          </a:prstGeom>
          <a:solidFill>
            <a:schemeClr val="bg1"/>
          </a:solidFill>
          <a:ln w="28575">
            <a:solidFill>
              <a:srgbClr val="C7AC0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A Biosphere Reserve offers, through its stakeholders, training to the MAB network on areas in which it has strong skills</a:t>
            </a:r>
          </a:p>
          <a:p>
            <a:pPr algn="just"/>
            <a:endParaRPr lang="en-US" sz="1600" dirty="0"/>
          </a:p>
          <a:p>
            <a:pPr algn="just"/>
            <a:endParaRPr lang="it-IT" sz="1600" dirty="0"/>
          </a:p>
        </p:txBody>
      </p:sp>
      <p:sp>
        <p:nvSpPr>
          <p:cNvPr id="16" name="CasellaDiTesto 15">
            <a:extLst>
              <a:ext uri="{FF2B5EF4-FFF2-40B4-BE49-F238E27FC236}">
                <a16:creationId xmlns="" xmlns:a16="http://schemas.microsoft.com/office/drawing/2014/main" id="{B811F731-6C1E-43D0-BD07-1952FF80158D}"/>
              </a:ext>
            </a:extLst>
          </p:cNvPr>
          <p:cNvSpPr txBox="1"/>
          <p:nvPr/>
        </p:nvSpPr>
        <p:spPr>
          <a:xfrm>
            <a:off x="6876256" y="3429000"/>
            <a:ext cx="2031436" cy="2554545"/>
          </a:xfrm>
          <a:prstGeom prst="rect">
            <a:avLst/>
          </a:prstGeom>
          <a:solidFill>
            <a:schemeClr val="bg1"/>
          </a:solidFill>
          <a:ln w="28575">
            <a:solidFill>
              <a:srgbClr val="C7AC0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The exchange of competences is carried out through workshops and conferences also with the aim of finding common solutions or building cooperation projects</a:t>
            </a:r>
          </a:p>
          <a:p>
            <a:pPr algn="just"/>
            <a:endParaRPr lang="it-IT" sz="1600" dirty="0"/>
          </a:p>
        </p:txBody>
      </p:sp>
      <p:sp>
        <p:nvSpPr>
          <p:cNvPr id="19" name="Callout: freccia in giù 18">
            <a:extLst>
              <a:ext uri="{FF2B5EF4-FFF2-40B4-BE49-F238E27FC236}">
                <a16:creationId xmlns="" xmlns:a16="http://schemas.microsoft.com/office/drawing/2014/main" id="{9D2B3DB8-BBE6-4E5E-BE59-5DFB7D275A17}"/>
              </a:ext>
            </a:extLst>
          </p:cNvPr>
          <p:cNvSpPr/>
          <p:nvPr/>
        </p:nvSpPr>
        <p:spPr>
          <a:xfrm>
            <a:off x="4716016" y="1304764"/>
            <a:ext cx="2088232" cy="1656184"/>
          </a:xfrm>
          <a:prstGeom prst="downArrowCallout">
            <a:avLst/>
          </a:prstGeom>
          <a:solidFill>
            <a:srgbClr val="81BB2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="" xmlns:a16="http://schemas.microsoft.com/office/drawing/2014/main" id="{EBE80D4D-F1BE-4AEF-8CC5-82A58874A58F}"/>
              </a:ext>
            </a:extLst>
          </p:cNvPr>
          <p:cNvSpPr txBox="1"/>
          <p:nvPr/>
        </p:nvSpPr>
        <p:spPr>
          <a:xfrm>
            <a:off x="4847050" y="1448780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/>
              <a:t>Cooperation</a:t>
            </a:r>
            <a:r>
              <a:rPr lang="it-IT" sz="2000" dirty="0"/>
              <a:t> project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="" xmlns:a16="http://schemas.microsoft.com/office/drawing/2014/main" id="{F32FE7C0-3A4E-432C-9CF4-B0CB8685184B}"/>
              </a:ext>
            </a:extLst>
          </p:cNvPr>
          <p:cNvSpPr txBox="1"/>
          <p:nvPr/>
        </p:nvSpPr>
        <p:spPr>
          <a:xfrm>
            <a:off x="4710542" y="3429000"/>
            <a:ext cx="2031436" cy="2554545"/>
          </a:xfrm>
          <a:prstGeom prst="rect">
            <a:avLst/>
          </a:prstGeom>
          <a:solidFill>
            <a:schemeClr val="bg1"/>
          </a:solidFill>
          <a:ln w="28575">
            <a:solidFill>
              <a:srgbClr val="C7AC02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Stakeholders of different Biosphere Reserves cooperate in the development of a common project that promotes the growth of each territory or </a:t>
            </a:r>
            <a:r>
              <a:rPr lang="en-US" sz="1600" dirty="0" err="1"/>
              <a:t>or</a:t>
            </a:r>
            <a:r>
              <a:rPr lang="en-US" sz="1600" dirty="0"/>
              <a:t> to enhance the results that can be added</a:t>
            </a:r>
            <a:endParaRPr lang="it-IT" sz="1600" dirty="0"/>
          </a:p>
        </p:txBody>
      </p:sp>
    </p:spTree>
    <p:extLst>
      <p:ext uri="{BB962C8B-B14F-4D97-AF65-F5344CB8AC3E}">
        <p14:creationId xmlns="" xmlns:p14="http://schemas.microsoft.com/office/powerpoint/2010/main" val="3849135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3B7D6A19-1AC5-46A7-A0D6-B7A4EFBA6F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76672"/>
            <a:ext cx="7772400" cy="533400"/>
          </a:xfrm>
        </p:spPr>
        <p:txBody>
          <a:bodyPr>
            <a:normAutofit fontScale="92500"/>
          </a:bodyPr>
          <a:lstStyle/>
          <a:p>
            <a:r>
              <a:rPr lang="en-US" dirty="0"/>
              <a:t>EDUCATIONAL TOUR: SWEDISH BRs IN APPENNINO</a:t>
            </a:r>
            <a:endParaRPr lang="it-IT" dirty="0">
              <a:latin typeface="Cera PRO" panose="00000800000000000000" pitchFamily="50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6FEAC7EE-C3FA-4B7C-8E1A-3B402E9DD329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23528" y="1556792"/>
            <a:ext cx="5112568" cy="4257550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="" xmlns:a16="http://schemas.microsoft.com/office/drawing/2014/main" id="{56C35349-C449-418F-9616-7A3B1D54F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0112" y="1412776"/>
            <a:ext cx="2878088" cy="3168352"/>
          </a:xfrm>
        </p:spPr>
        <p:txBody>
          <a:bodyPr>
            <a:noAutofit/>
          </a:bodyPr>
          <a:lstStyle/>
          <a:p>
            <a:pPr marL="0" indent="0" algn="just"/>
            <a:r>
              <a:rPr lang="en-US" dirty="0"/>
              <a:t>In the autumn of 2018 a delegation of 15 representatives of different </a:t>
            </a:r>
            <a:r>
              <a:rPr lang="en-US" sz="2000" b="1" dirty="0">
                <a:solidFill>
                  <a:srgbClr val="00B0F0"/>
                </a:solidFill>
              </a:rPr>
              <a:t>Swedish Biosphere Reserves </a:t>
            </a:r>
            <a:r>
              <a:rPr lang="en-US" dirty="0"/>
              <a:t>(and candidate territories) undertook an educational tour in Italy, in the </a:t>
            </a:r>
            <a:r>
              <a:rPr lang="en-US" sz="2000" b="1" dirty="0">
                <a:solidFill>
                  <a:srgbClr val="00B0F0"/>
                </a:solidFill>
              </a:rPr>
              <a:t>Appennino Tosco Emiliano Biosphere Reserve </a:t>
            </a:r>
          </a:p>
          <a:p>
            <a:pPr marL="0" indent="0" algn="just"/>
            <a:endParaRPr lang="en-US" dirty="0"/>
          </a:p>
          <a:p>
            <a:pPr marL="0" indent="0" algn="l"/>
            <a:endParaRPr lang="en-GB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it-IT" b="0" dirty="0">
              <a:solidFill>
                <a:schemeClr val="accent4"/>
              </a:solidFill>
              <a:cs typeface="Arial" pitchFamily="34" charset="0"/>
              <a:sym typeface="Gill Sans" charset="0"/>
            </a:endParaRPr>
          </a:p>
          <a:p>
            <a:endParaRPr lang="it-IT" dirty="0"/>
          </a:p>
        </p:txBody>
      </p:sp>
      <p:cxnSp>
        <p:nvCxnSpPr>
          <p:cNvPr id="5" name="Connettore 2 4">
            <a:extLst>
              <a:ext uri="{FF2B5EF4-FFF2-40B4-BE49-F238E27FC236}">
                <a16:creationId xmlns="" xmlns:a16="http://schemas.microsoft.com/office/drawing/2014/main" id="{5AFEC983-5BE0-4082-B8A8-F5AE75EE326F}"/>
              </a:ext>
            </a:extLst>
          </p:cNvPr>
          <p:cNvCxnSpPr/>
          <p:nvPr/>
        </p:nvCxnSpPr>
        <p:spPr>
          <a:xfrm flipH="1">
            <a:off x="2195736" y="2996952"/>
            <a:ext cx="504056" cy="16561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642973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3B7D6A19-1AC5-46A7-A0D6-B7A4EFBA6F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76672"/>
            <a:ext cx="7772400" cy="533400"/>
          </a:xfrm>
        </p:spPr>
        <p:txBody>
          <a:bodyPr>
            <a:normAutofit fontScale="92500"/>
          </a:bodyPr>
          <a:lstStyle/>
          <a:p>
            <a:r>
              <a:rPr lang="en-US" dirty="0"/>
              <a:t>EDUCATIONAL TOUR: SWEDISH BRs IN APPENNINO</a:t>
            </a:r>
            <a:endParaRPr lang="it-IT" dirty="0">
              <a:latin typeface="Cera PRO" panose="00000800000000000000" pitchFamily="50" charset="0"/>
            </a:endParaRPr>
          </a:p>
        </p:txBody>
      </p:sp>
      <p:pic>
        <p:nvPicPr>
          <p:cNvPr id="1026" name="Picture 2" descr="https://valledeicavalieri.it/wp/wp-content/uploads/2018/10/foto-svedesi-3.jpg">
            <a:extLst>
              <a:ext uri="{FF2B5EF4-FFF2-40B4-BE49-F238E27FC236}">
                <a16:creationId xmlns="" xmlns:a16="http://schemas.microsoft.com/office/drawing/2014/main" id="{6D9FD610-259F-40EC-939C-AFBCAD7FE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4458072" cy="30314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egnaposto contenuto 2">
            <a:extLst>
              <a:ext uri="{FF2B5EF4-FFF2-40B4-BE49-F238E27FC236}">
                <a16:creationId xmlns="" xmlns:a16="http://schemas.microsoft.com/office/drawing/2014/main" id="{670ACA53-B8A1-473B-8B69-6D7E8E518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4048" y="1412776"/>
            <a:ext cx="3454152" cy="3168352"/>
          </a:xfrm>
        </p:spPr>
        <p:txBody>
          <a:bodyPr>
            <a:noAutofit/>
          </a:bodyPr>
          <a:lstStyle/>
          <a:p>
            <a:pPr marL="0" indent="0" algn="just"/>
            <a:r>
              <a:rPr lang="en-US" dirty="0"/>
              <a:t>The educational tour was aimed at getting to know and deepening the "</a:t>
            </a:r>
            <a:r>
              <a:rPr lang="en-US" sz="2000" b="1" dirty="0">
                <a:solidFill>
                  <a:srgbClr val="00B0F0"/>
                </a:solidFill>
              </a:rPr>
              <a:t>community cooperatives</a:t>
            </a:r>
            <a:r>
              <a:rPr lang="en-US" dirty="0"/>
              <a:t>", an innovative experience born in very small villages of the Tuscan-Emilian Apennines, where entire communities come together in a </a:t>
            </a:r>
            <a:r>
              <a:rPr lang="en-US" sz="2000" b="1" dirty="0">
                <a:solidFill>
                  <a:srgbClr val="00B0F0"/>
                </a:solidFill>
              </a:rPr>
              <a:t>social enterprise </a:t>
            </a:r>
            <a:r>
              <a:rPr lang="en-US" dirty="0"/>
              <a:t>that in addition to producing income and employment, offers services to residents that otherwise neither the public nor the private sector would be interested in providing. </a:t>
            </a:r>
          </a:p>
          <a:p>
            <a:pPr marL="0" indent="0" algn="l"/>
            <a:endParaRPr lang="en-GB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it-IT" b="0" dirty="0">
              <a:solidFill>
                <a:schemeClr val="accent4"/>
              </a:solidFill>
              <a:cs typeface="Arial" pitchFamily="34" charset="0"/>
              <a:sym typeface="Gill Sans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7011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>
            <a:extLst>
              <a:ext uri="{FF2B5EF4-FFF2-40B4-BE49-F238E27FC236}">
                <a16:creationId xmlns="" xmlns:a16="http://schemas.microsoft.com/office/drawing/2014/main" id="{3B7D6A19-1AC5-46A7-A0D6-B7A4EFBA6F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476672"/>
            <a:ext cx="7772400" cy="533400"/>
          </a:xfrm>
        </p:spPr>
        <p:txBody>
          <a:bodyPr/>
          <a:lstStyle/>
          <a:p>
            <a:r>
              <a:rPr lang="en-US" dirty="0"/>
              <a:t>EDUCATIONAL TOUR: SWEDISH BRs IN APPENNINO</a:t>
            </a:r>
            <a:endParaRPr lang="it-IT" dirty="0">
              <a:latin typeface="Cera PRO" panose="00000800000000000000" pitchFamily="50" charset="0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="" xmlns:a16="http://schemas.microsoft.com/office/drawing/2014/main" id="{670ACA53-B8A1-473B-8B69-6D7E8E518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4048" y="1268760"/>
            <a:ext cx="3454152" cy="3168352"/>
          </a:xfrm>
        </p:spPr>
        <p:txBody>
          <a:bodyPr>
            <a:noAutofit/>
          </a:bodyPr>
          <a:lstStyle/>
          <a:p>
            <a:pPr marL="0" indent="0" algn="just"/>
            <a:r>
              <a:rPr lang="en-US" sz="2000" b="1" dirty="0">
                <a:solidFill>
                  <a:srgbClr val="00B0F0"/>
                </a:solidFill>
              </a:rPr>
              <a:t>In October 2019 the educational tour will be repeated: </a:t>
            </a:r>
            <a:r>
              <a:rPr lang="en-US" dirty="0"/>
              <a:t>18 new Swedish participants.</a:t>
            </a:r>
          </a:p>
          <a:p>
            <a:pPr marL="0" indent="0" algn="just"/>
            <a:r>
              <a:rPr lang="en-US" dirty="0"/>
              <a:t>The focus will still be on "community cooperatives" but also on the.</a:t>
            </a:r>
            <a:r>
              <a:rPr lang="en-US" b="1" dirty="0">
                <a:solidFill>
                  <a:srgbClr val="00B0F0"/>
                </a:solidFill>
              </a:rPr>
              <a:t> branding strategy of the Biosphere Reserve</a:t>
            </a:r>
            <a:endParaRPr lang="en-US" dirty="0"/>
          </a:p>
          <a:p>
            <a:pPr marL="0" indent="0" algn="just"/>
            <a:endParaRPr lang="en-US" dirty="0"/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47A61EC1-87C0-40A6-8AD9-003531288F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/>
          <a:srcRect t="9051"/>
          <a:stretch/>
        </p:blipFill>
        <p:spPr>
          <a:xfrm>
            <a:off x="288032" y="1268760"/>
            <a:ext cx="4283968" cy="44483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516777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10558</TotalTime>
  <Words>1791</Words>
  <Application>Microsoft Office PowerPoint</Application>
  <PresentationFormat>On-screen Show (4:3)</PresentationFormat>
  <Paragraphs>220</Paragraphs>
  <Slides>36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Tema di Office</vt:lpstr>
      <vt:lpstr>1_Tema di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Dussmann Service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der Präsentation</dc:title>
  <dc:subject>PowerPoint-Vorlage</dc:subject>
  <dc:creator>fioeli</dc:creator>
  <dc:description>Optimiert für PPT 2003</dc:description>
  <cp:lastModifiedBy>iro</cp:lastModifiedBy>
  <cp:revision>680</cp:revision>
  <cp:lastPrinted>2018-09-18T14:54:27Z</cp:lastPrinted>
  <dcterms:created xsi:type="dcterms:W3CDTF">2013-02-28T10:10:29Z</dcterms:created>
  <dcterms:modified xsi:type="dcterms:W3CDTF">2019-08-28T10:26:17Z</dcterms:modified>
</cp:coreProperties>
</file>